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93" r:id="rId3"/>
    <p:sldId id="424" r:id="rId4"/>
    <p:sldId id="425" r:id="rId5"/>
    <p:sldId id="364" r:id="rId6"/>
    <p:sldId id="361" r:id="rId7"/>
    <p:sldId id="599" r:id="rId8"/>
    <p:sldId id="438" r:id="rId9"/>
    <p:sldId id="356" r:id="rId10"/>
    <p:sldId id="589" r:id="rId11"/>
    <p:sldId id="439" r:id="rId12"/>
    <p:sldId id="556" r:id="rId13"/>
    <p:sldId id="480" r:id="rId14"/>
    <p:sldId id="409" r:id="rId15"/>
    <p:sldId id="453" r:id="rId16"/>
    <p:sldId id="442" r:id="rId17"/>
    <p:sldId id="522" r:id="rId18"/>
    <p:sldId id="555" r:id="rId19"/>
    <p:sldId id="597" r:id="rId20"/>
    <p:sldId id="598" r:id="rId21"/>
    <p:sldId id="410" r:id="rId22"/>
    <p:sldId id="520" r:id="rId23"/>
    <p:sldId id="433" r:id="rId24"/>
    <p:sldId id="591" r:id="rId25"/>
    <p:sldId id="592" r:id="rId26"/>
    <p:sldId id="375" r:id="rId27"/>
    <p:sldId id="342" r:id="rId28"/>
    <p:sldId id="427" r:id="rId29"/>
    <p:sldId id="402" r:id="rId30"/>
    <p:sldId id="521" r:id="rId31"/>
    <p:sldId id="600" r:id="rId32"/>
    <p:sldId id="323" r:id="rId33"/>
    <p:sldId id="595" r:id="rId34"/>
    <p:sldId id="594" r:id="rId35"/>
    <p:sldId id="416" r:id="rId36"/>
    <p:sldId id="417" r:id="rId37"/>
    <p:sldId id="418" r:id="rId38"/>
    <p:sldId id="419" r:id="rId39"/>
    <p:sldId id="414" r:id="rId40"/>
    <p:sldId id="415" r:id="rId41"/>
    <p:sldId id="380" r:id="rId42"/>
    <p:sldId id="441" r:id="rId4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DC58-ECA0-4E7A-9AF3-E27AA4BD0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81A03-BDEE-44EF-B310-F716C8804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7CA42-8E09-40C2-9310-371C2E6C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DE7F-A93D-4FA8-8A40-62FC9293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CB7F-C682-4970-BA29-97E09B8D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4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F426-9358-4AAF-82AE-390AD528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6054F-6E3C-4468-B928-82FDB5A2B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95A80-F1A7-4E61-8DB6-A2C20EE9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4E24-2A03-4BF3-8F52-5B168BC3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6B657-72CB-4C57-99B7-9A72C839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3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E4CB2-9149-4C65-B4C9-CE085394A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2D52B-359D-4CFF-A0D1-7B47D5D83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2F8C7-A41B-42AC-8089-2ADCF096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5A8F1-F61B-4572-A2FE-57FC31FA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DD041-480D-4592-8DF6-E8DCF07E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5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0D391-55E6-44D1-B338-02BD07E2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48C40-D705-4021-B8BE-EC56D499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2CF5-5DA3-4567-A5F0-C1BD4A23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9299A-F053-4ED4-A124-32EBE951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73797-28C9-46F2-A1E2-315A30F9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7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A55F-9B29-46BF-A4B3-81AAC028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F422B-0765-4E7E-B794-BF86CA4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00067-D98D-4EB2-B57F-949CF32E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A2449-3FBE-4BF7-877D-CD58AA94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1B1A-5C4E-4779-8937-2765F601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3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0C11-524E-415A-BF3F-700E4FA2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BD5C-BC69-4758-B855-34F5EB8BE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12CE6-1C29-4CC1-941D-81424566B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86590-A176-4B6A-BDE2-B28108CD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F17CD-23A7-4F70-9126-03270176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07B8A-1373-4B2C-9112-F0870815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3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E4A8-2412-4577-8651-57B4AC7D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7D862-FD68-4014-97ED-440E4601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CC67F-5278-470C-81E8-B67C037BD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677E7-D9E2-4D52-AF1D-39B17B368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57D52-BFEC-4DA4-83C0-243C13617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17D92-9889-49E1-916E-D48A5C60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035CF-8359-49CB-962B-5EEA9D83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8F92A9-EAB7-4D50-BF58-D55680C4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5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ECDA-AE6A-4B32-9A73-C50F38E40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E8114-9B6A-4955-A865-6DB5D389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D16FB-B51C-40DA-B75E-B37EAD8D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81E5F-C19C-4832-B5EC-5DCB034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E14BB8-4EB2-4B1C-B847-1C5198F6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EA066-E57C-4393-B77F-A44CDBC06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26A6B-92E7-4991-A9F0-98F8F6D8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8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72CE-2D22-4A42-B550-D5EFBAA3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C8184-A296-485F-8163-23D94076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2669E-708E-477A-AB8E-8D3447C6A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C495D-0283-48C1-9F31-8AD47CD4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16EDA-E47C-4BCA-AF7E-9127E6D6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45DD-0ADB-4B24-A03B-12410E63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0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D231-5ED5-4EF9-B014-D148BB57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5335A-3576-4175-A70D-ABD88A46B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DB12B-FFFC-49B2-81D5-5BD2ED1C8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F21B3-3256-404A-918D-D9170472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34E42-8847-4FCD-9D40-65DB60E3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AC62-AF72-4408-BA21-44D20ADF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5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5D426-6A9F-455D-A34E-2D88212A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C239C-745D-447F-B04E-234E89BE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5CBDB-EE27-427F-8DC1-4D2AE2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2577A-DDC9-49EE-B73B-81CD0EE45968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13912-101A-438D-BC96-18DC2CEA9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08C0C-3171-4169-AB0C-7F3FCF65B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754-E3D5-42B0-B6AB-4D25086D1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9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theyfly.com/photos/photos.htm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astrosurf.com/lunascan/argosy_cuspids.ht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OHVQFqOf3yA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3C7F-E044-49E4-815B-C3DFD643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264" y="742800"/>
            <a:ext cx="9144000" cy="5226679"/>
          </a:xfrm>
        </p:spPr>
        <p:txBody>
          <a:bodyPr>
            <a:normAutofit/>
          </a:bodyPr>
          <a:lstStyle/>
          <a:p>
            <a:r>
              <a:rPr lang="en-US" b="1" dirty="0"/>
              <a:t>Dr. Patrick Bailey’s PPT Slides</a:t>
            </a:r>
            <a:br>
              <a:rPr lang="en-US" b="1" dirty="0"/>
            </a:br>
            <a:r>
              <a:rPr lang="en-US" b="1" dirty="0"/>
              <a:t>For 8.17-18.19</a:t>
            </a:r>
            <a:br>
              <a:rPr lang="en-US" b="1" dirty="0"/>
            </a:br>
            <a:r>
              <a:rPr lang="en-US" b="1" dirty="0"/>
              <a:t>San Jose Comic Con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Permission Granted</a:t>
            </a:r>
            <a:br>
              <a:rPr lang="en-US" b="1" dirty="0"/>
            </a:br>
            <a:r>
              <a:rPr lang="en-US" b="1" dirty="0"/>
              <a:t>To Use Anywhere!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C45B9-386A-44BA-87A5-F51C53FD6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5140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288" y="375251"/>
            <a:ext cx="9457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Masters of the Stars Video - Near Mexico City</a:t>
            </a:r>
          </a:p>
          <a:p>
            <a:pPr algn="ctr"/>
            <a:r>
              <a:rPr lang="en-US" sz="2400" b="1" dirty="0"/>
              <a:t>Video of Triangular Craft Rising and Banking – Japanese Film Crew Video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D1ACE-157F-4E9E-AD27-1ECD63CC7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600200"/>
            <a:ext cx="55435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0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Other UFO Videos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9218" name="Picture 2" descr="D:\$$ Data Folder on Data Disc D\$$ Patrick Bailey\!   a_Clip Art for Energy and UFOs\! TT Presentation - Fixed Pics\Out of the Blue The Definitive UFO Investigation DVD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25" y="1553288"/>
            <a:ext cx="2541899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$$ Data Folder on Data Disc D\$$ Patrick Bailey\!   a_Clip Art for Energy and UFOs\! TT Presentation - Fixed Pics\The Gulf Breeze Sightings Book 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04" y="1553287"/>
            <a:ext cx="231599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$$ Data Folder on Data Disc D\$$ Patrick Bailey\!   a_Clip Art for Energy and UFOs\! TT Presentation - Fixed Pics\The Ultimate UFO The Complete Evidence DVD 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553288"/>
            <a:ext cx="2263775" cy="321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4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7B85-EAAA-4CBE-ABFF-99ABC750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49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UFOs – Yes They Are Real.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C983AC-986B-4FDE-AB78-330299D7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442" y="1591575"/>
            <a:ext cx="3559115" cy="4525963"/>
          </a:xfrm>
        </p:spPr>
        <p:txBody>
          <a:bodyPr>
            <a:normAutofit/>
          </a:bodyPr>
          <a:lstStyle/>
          <a:p>
            <a:r>
              <a:rPr lang="en-US" dirty="0"/>
              <a:t>Theirs</a:t>
            </a:r>
          </a:p>
          <a:p>
            <a:r>
              <a:rPr lang="en-US" dirty="0"/>
              <a:t>Lots</a:t>
            </a:r>
          </a:p>
          <a:p>
            <a:r>
              <a:rPr lang="en-US" dirty="0"/>
              <a:t>Ours</a:t>
            </a:r>
          </a:p>
          <a:p>
            <a:r>
              <a:rPr lang="en-US" dirty="0"/>
              <a:t>Now Mixed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Heavily</a:t>
            </a:r>
          </a:p>
          <a:p>
            <a:r>
              <a:rPr lang="en-US" dirty="0"/>
              <a:t>Classified</a:t>
            </a:r>
          </a:p>
          <a:p>
            <a:r>
              <a:rPr lang="en-US" dirty="0"/>
              <a:t>Above TS Code Word</a:t>
            </a:r>
          </a:p>
        </p:txBody>
      </p:sp>
    </p:spTree>
    <p:extLst>
      <p:ext uri="{BB962C8B-B14F-4D97-AF65-F5344CB8AC3E}">
        <p14:creationId xmlns:p14="http://schemas.microsoft.com/office/powerpoint/2010/main" val="413466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CMS Ret. Robert Dean  - NATO “An Assessment” (picture in 2009)</a:t>
            </a:r>
          </a:p>
          <a:p>
            <a:pPr algn="ctr"/>
            <a:r>
              <a:rPr lang="en-US" b="1" dirty="0"/>
              <a:t>Over 50 Types of UFO Craft Tracked by NATO!!!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9131"/>
            <a:ext cx="6248400" cy="482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7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CMS Ret. Robert Dean  - NATO “An Assessment”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2050" name="Picture 2" descr="D:\$$ Data Folder on Data Disc D\$$ Patrick Bailey\!   a_Clip Art for Energy and UFOs\! TT Presentation - Fixed Pics\The Greatest Story Never Told DVD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36" y="1174688"/>
            <a:ext cx="3078927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9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Other UFO References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19458" name="Picture 2" descr="D:\$$ Data Folder on Data Disc D\$$ Patrick Bailey\!   a_Clip Art for Energy and UFOs\! TT Presentation - Fixed Pics\Vimana Aircraft of Ancient India and Atlan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00" y="1367496"/>
            <a:ext cx="2350261" cy="35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$$ Data Folder on Data Disc D\$$ Patrick Bailey\!   a_Clip Art for Energy and UFOs\! TT Presentation - Fixed Pics\UFOs Vol 2 – Above Top Secret – VHS 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24" y="1377853"/>
            <a:ext cx="2287952" cy="41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$$ Data Folder on Data Disc D\$$ Patrick Bailey\!   a_Clip Art for Energy and UFOs\! TT Presentation - Fixed Pics\UFOs Are Real Book By Stone 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77852"/>
            <a:ext cx="2567136" cy="331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7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Antigravity Technology</a:t>
            </a:r>
          </a:p>
          <a:p>
            <a:pPr algn="ctr"/>
            <a:r>
              <a:rPr lang="en-US" dirty="0"/>
              <a:t>Great German Technology Reference Book</a:t>
            </a:r>
          </a:p>
          <a:p>
            <a:pPr algn="ctr"/>
            <a:r>
              <a:rPr lang="en-US" dirty="0"/>
              <a:t>Dr. Bailey Created the Subject Index for the US Edition!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12290" name="Picture 2" descr="D:\$$ Data Folder on Data Disc D\$$ Patrick Bailey\!   a_Clip Art for Energy and UFOs\! TT Presentation - Fixed Pics\The Hunt For Zero Point Book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6" y="1826756"/>
            <a:ext cx="3155708" cy="474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2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DD54-7BA3-48CD-A2A2-CEAF871B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5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UFOs - 15</a:t>
            </a:r>
            <a:r>
              <a:rPr lang="en-US" b="1" baseline="30000" dirty="0"/>
              <a:t>th</a:t>
            </a:r>
            <a:r>
              <a:rPr lang="en-US" b="1" dirty="0"/>
              <a:t> Century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32AA-7288-4952-8D04-EF40F682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B8D93-189C-4D6D-8145-671B5F3C6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1"/>
            <a:ext cx="9144000" cy="44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32AA-7288-4952-8D04-EF40F682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3295A6E-8AF5-4B39-9693-466D6553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963" y="1404858"/>
            <a:ext cx="5124074" cy="54531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E33064-8DD5-4D0E-B95A-83897A27D041}"/>
              </a:ext>
            </a:extLst>
          </p:cNvPr>
          <p:cNvSpPr txBox="1">
            <a:spLocks/>
          </p:cNvSpPr>
          <p:nvPr/>
        </p:nvSpPr>
        <p:spPr>
          <a:xfrm>
            <a:off x="838200" y="166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UFOs - 15</a:t>
            </a:r>
            <a:r>
              <a:rPr lang="en-US" b="1" baseline="30000" dirty="0"/>
              <a:t>th</a:t>
            </a:r>
            <a:r>
              <a:rPr lang="en-US" b="1" dirty="0"/>
              <a:t> Century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BD58E-E9C8-4ADA-8BC6-FD57FCC979E7}"/>
              </a:ext>
            </a:extLst>
          </p:cNvPr>
          <p:cNvSpPr txBox="1"/>
          <p:nvPr/>
        </p:nvSpPr>
        <p:spPr>
          <a:xfrm>
            <a:off x="9049110" y="2931100"/>
            <a:ext cx="2786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en-US" sz="2400" dirty="0">
                <a:sym typeface="Wingdings" panose="05000000000000000000" pitchFamily="2" charset="2"/>
              </a:rPr>
              <a:t>Object(s)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ß"/>
            </a:pPr>
            <a:r>
              <a:rPr lang="en-US" sz="2400" dirty="0"/>
              <a:t>Person Looking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 </a:t>
            </a:r>
            <a:r>
              <a:rPr lang="en-US" sz="2400" dirty="0"/>
              <a:t>Dog Barking</a:t>
            </a:r>
          </a:p>
        </p:txBody>
      </p:sp>
    </p:spTree>
    <p:extLst>
      <p:ext uri="{BB962C8B-B14F-4D97-AF65-F5344CB8AC3E}">
        <p14:creationId xmlns:p14="http://schemas.microsoft.com/office/powerpoint/2010/main" val="257121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32AA-7288-4952-8D04-EF40F682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E33064-8DD5-4D0E-B95A-83897A27D041}"/>
              </a:ext>
            </a:extLst>
          </p:cNvPr>
          <p:cNvSpPr txBox="1">
            <a:spLocks/>
          </p:cNvSpPr>
          <p:nvPr/>
        </p:nvSpPr>
        <p:spPr>
          <a:xfrm>
            <a:off x="838200" y="166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UFOs - 15</a:t>
            </a:r>
            <a:r>
              <a:rPr lang="en-US" b="1" baseline="30000" dirty="0"/>
              <a:t>th</a:t>
            </a:r>
            <a:r>
              <a:rPr lang="en-US" b="1" dirty="0"/>
              <a:t> Century Italy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38FAA-9704-4AF9-9A36-87D6209F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245" y="1491922"/>
            <a:ext cx="9405509" cy="46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3C7F-E044-49E4-815B-C3DFD643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39" y="730174"/>
            <a:ext cx="10946921" cy="3699745"/>
          </a:xfrm>
        </p:spPr>
        <p:txBody>
          <a:bodyPr>
            <a:noAutofit/>
          </a:bodyPr>
          <a:lstStyle/>
          <a:p>
            <a:r>
              <a:rPr lang="en-US" sz="8000" b="1" dirty="0"/>
              <a:t>www.padrak.com/ufo/</a:t>
            </a:r>
            <a:br>
              <a:rPr lang="en-US" sz="8000" b="1" dirty="0"/>
            </a:br>
            <a:br>
              <a:rPr lang="en-US" sz="8000" b="1" dirty="0"/>
            </a:br>
            <a:r>
              <a:rPr lang="en-US" sz="8000" b="1" dirty="0"/>
              <a:t>To See these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C45B9-386A-44BA-87A5-F51C53FD6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218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3CE99C-9093-4335-A472-111269259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316" y="1802473"/>
            <a:ext cx="3743863" cy="49246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D536DC-EEED-4569-81F8-41A7B1E5A11F}"/>
              </a:ext>
            </a:extLst>
          </p:cNvPr>
          <p:cNvSpPr txBox="1">
            <a:spLocks/>
          </p:cNvSpPr>
          <p:nvPr/>
        </p:nvSpPr>
        <p:spPr>
          <a:xfrm>
            <a:off x="838200" y="4769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UFOs - Painted in 1710 </a:t>
            </a:r>
          </a:p>
          <a:p>
            <a:pPr algn="ctr"/>
            <a:r>
              <a:rPr lang="en-US" dirty="0"/>
              <a:t>by Flemish artist Aert De Gelder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0237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Billy Meier Lots of Photos Online – Michael Horn US Rep. for Billy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http://www.theyfly.com/photos/photos.htm</a:t>
            </a:r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28801"/>
            <a:ext cx="63055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6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UFOs Hang Out in the Ultra Violet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You see only Visible Light.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Film can see more!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 have some Infra-Red cameras and imagers…</a:t>
            </a:r>
          </a:p>
          <a:p>
            <a:pPr algn="ctr"/>
            <a:r>
              <a:rPr lang="en-US" u="sng" dirty="0"/>
              <a:t>Why not Ultra-Violet Imagers???</a:t>
            </a:r>
          </a:p>
        </p:txBody>
      </p:sp>
      <p:pic>
        <p:nvPicPr>
          <p:cNvPr id="1026" name="Picture 2" descr="D:\$$ Data Folder on Data Disc D\$$ Patrick Bailey\!   a_Clip Art for Energy and UFOs\! TT Presentation - Fixed Pics\Kight Spectra 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35" y="3171457"/>
            <a:ext cx="7499157" cy="25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05259" y="3085271"/>
            <a:ext cx="3810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9000" y="3886200"/>
            <a:ext cx="762000" cy="7620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22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Electro Gravitics - AG</a:t>
            </a:r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3074" name="Picture 2" descr="D:\$$ Data Folder on Data Disc D\$$ Patrick Bailey\!   a_Clip Art for Energy and UFOs\! TT Presentation - Fixed Pics\Electrogravitics II Book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94" y="1219201"/>
            <a:ext cx="3166213" cy="49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0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T. Townsend Brown (1920s)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 descr="D:\$$ Data Folder on Data Disc D\$$ Patrick Bailey\!   a_Clip Art for Energy and UFOs\! TT presentation - Fixed Papers\Townsend Brown Slide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219201"/>
            <a:ext cx="5702300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51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Principle of B-2 Bomber</a:t>
            </a:r>
          </a:p>
          <a:p>
            <a:pPr algn="ctr"/>
            <a:r>
              <a:rPr lang="en-US" dirty="0"/>
              <a:t>Flame Jet (Electrostatic not Power) Engines!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25602" name="Picture 2" descr="D:\$$ Data Folder on Data Disc D\$$ Patrick Bailey\!   a_Clip Art for Energy and UFOs\! TT presentation - Fixed Papers\Townsend Brown Slid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9" y="1254712"/>
            <a:ext cx="6138863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920048A-B298-42D1-A839-3C6681EC7F9D}"/>
              </a:ext>
            </a:extLst>
          </p:cNvPr>
          <p:cNvSpPr/>
          <p:nvPr/>
        </p:nvSpPr>
        <p:spPr>
          <a:xfrm>
            <a:off x="5867400" y="3802648"/>
            <a:ext cx="11049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2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Selected By ETs (Book, c 2015)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[I think, the] Description of Roswell Crash Plane (p 395)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[Remember that the Roswell UFO was like a plane,</a:t>
            </a:r>
          </a:p>
          <a:p>
            <a:pPr algn="ctr"/>
            <a:r>
              <a:rPr lang="en-US" dirty="0"/>
              <a:t>That glanced off the ground and then later on suck into a cliff</a:t>
            </a:r>
          </a:p>
          <a:p>
            <a:pPr algn="ctr"/>
            <a:r>
              <a:rPr lang="en-US" dirty="0"/>
              <a:t>Like a dart into a dart board.</a:t>
            </a:r>
          </a:p>
          <a:p>
            <a:pPr algn="ctr"/>
            <a:r>
              <a:rPr lang="en-US" dirty="0"/>
              <a:t>The UFO Flying Saucer disc (upside down) was at Aztec, not Roswell.]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“They are similar to a manta-ray with shark fin stabilizers on the upper outer wing tips. The are configured for two to six, small personnel and appear to be operated on recon missions. – The alien pilots use their fingers pressed on the control panel surface to guide it.”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395788"/>
            <a:ext cx="228043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2057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463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884991"/>
            <a:ext cx="7315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Stromzeuger  </a:t>
            </a:r>
            <a:r>
              <a:rPr lang="en-US" dirty="0">
                <a:solidFill>
                  <a:schemeClr val="tx2"/>
                </a:solidFill>
              </a:rPr>
              <a:t>rexresearch.com/coler/coler2.htm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190625"/>
            <a:ext cx="29718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4EBD0-E1A4-4DE2-8BE9-C44DB6614216}"/>
              </a:ext>
            </a:extLst>
          </p:cNvPr>
          <p:cNvSpPr txBox="1"/>
          <p:nvPr/>
        </p:nvSpPr>
        <p:spPr>
          <a:xfrm>
            <a:off x="7924800" y="1793796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AC current</a:t>
            </a:r>
          </a:p>
          <a:p>
            <a:r>
              <a:rPr lang="en-US" u="sng" dirty="0"/>
              <a:t>Runs through </a:t>
            </a:r>
            <a:r>
              <a:rPr lang="en-US" dirty="0"/>
              <a:t>the</a:t>
            </a:r>
          </a:p>
          <a:p>
            <a:r>
              <a:rPr lang="en-US" dirty="0"/>
              <a:t>Permanent magnets!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5EFF-3F30-4E9A-AAAE-9C50AEB04A85}"/>
              </a:ext>
            </a:extLst>
          </p:cNvPr>
          <p:cNvSpPr txBox="1"/>
          <p:nvPr/>
        </p:nvSpPr>
        <p:spPr>
          <a:xfrm>
            <a:off x="7912608" y="580286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the freq. tuner!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39ABE8-CB68-49F1-8209-68828D4F4DD2}"/>
              </a:ext>
            </a:extLst>
          </p:cNvPr>
          <p:cNvSpPr/>
          <p:nvPr/>
        </p:nvSpPr>
        <p:spPr>
          <a:xfrm>
            <a:off x="6324600" y="4572000"/>
            <a:ext cx="914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1259E-6E18-4B11-863B-08337446F717}"/>
              </a:ext>
            </a:extLst>
          </p:cNvPr>
          <p:cNvSpPr txBox="1"/>
          <p:nvPr/>
        </p:nvSpPr>
        <p:spPr>
          <a:xfrm>
            <a:off x="1256821" y="374721"/>
            <a:ext cx="9678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German Hans Coler Device – Declassified from WW2 by British Intelligence</a:t>
            </a:r>
          </a:p>
        </p:txBody>
      </p:sp>
    </p:spTree>
    <p:extLst>
      <p:ext uri="{BB962C8B-B14F-4D97-AF65-F5344CB8AC3E}">
        <p14:creationId xmlns:p14="http://schemas.microsoft.com/office/powerpoint/2010/main" val="2970279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Walter Russel (1961)</a:t>
            </a:r>
          </a:p>
          <a:p>
            <a:pPr algn="ctr"/>
            <a:endParaRPr lang="en-US" sz="2400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626" name="Picture 2" descr="D:\$$ Data Folder on Data Disc D\$$ Patrick Bailey\!   a_Clip Art for Energy and UFOs\! TT presentation - Fixed Papers\Walter Russel Slid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82" y="1026112"/>
            <a:ext cx="5557837" cy="677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8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6" name="Picture 2" descr="D:\$$ Data Folder on Data Disc D\$$ Patrick Bailey\!   a_Clip Art for Energy and UFOs\! TT presentation - Fixed Papers\Electrogravitics Report 1956 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29" y="380999"/>
            <a:ext cx="7776371" cy="59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216312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66A68-20E1-4EDC-BC41-EFC1D2025CF7}"/>
              </a:ext>
            </a:extLst>
          </p:cNvPr>
          <p:cNvSpPr txBox="1"/>
          <p:nvPr/>
        </p:nvSpPr>
        <p:spPr>
          <a:xfrm>
            <a:off x="6017814" y="380999"/>
            <a:ext cx="4734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ELECTROGRAVITICS SYSTEMS - 1956</a:t>
            </a:r>
          </a:p>
        </p:txBody>
      </p:sp>
    </p:spTree>
    <p:extLst>
      <p:ext uri="{BB962C8B-B14F-4D97-AF65-F5344CB8AC3E}">
        <p14:creationId xmlns:p14="http://schemas.microsoft.com/office/powerpoint/2010/main" val="263695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DD54-7BA3-48CD-A2A2-CEAF871B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75" y="209849"/>
            <a:ext cx="1098142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First – Open Your Mind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27542-F917-43B0-B870-1F55F86C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92" y="1600201"/>
            <a:ext cx="7312616" cy="45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87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575FB-1E37-4DFB-8D1F-4685A62ACA90}"/>
              </a:ext>
            </a:extLst>
          </p:cNvPr>
          <p:cNvSpPr txBox="1"/>
          <p:nvPr/>
        </p:nvSpPr>
        <p:spPr>
          <a:xfrm>
            <a:off x="1061049" y="698740"/>
            <a:ext cx="9540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Navy Got 'UFO' Patent Granted By Warning Of Similar Chinese Tech Advances - June 28, 2019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https://www.thedrive.com/the-war-zone/28729/docs-show-navy-got-ufo-patent-granted-by-warning-of-similar-chinese-tech-advances</a:t>
            </a:r>
          </a:p>
          <a:p>
            <a:pPr algn="ctr"/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46ADB-E857-4E55-8B9F-03BC1F84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73" y="2651354"/>
            <a:ext cx="7332453" cy="420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45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29962-8070-49E5-A443-9620C9A7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25" y="1738849"/>
            <a:ext cx="3019425" cy="4467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6B1C80-F61C-4DC1-970F-88321404024F}"/>
              </a:ext>
            </a:extLst>
          </p:cNvPr>
          <p:cNvSpPr/>
          <p:nvPr/>
        </p:nvSpPr>
        <p:spPr>
          <a:xfrm>
            <a:off x="2280820" y="371413"/>
            <a:ext cx="7630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Project Blue Book – Only Unclassified Cases Were Released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A2B72-8943-4E2E-B1B5-D65BCA4021BD}"/>
              </a:ext>
            </a:extLst>
          </p:cNvPr>
          <p:cNvSpPr txBox="1"/>
          <p:nvPr/>
        </p:nvSpPr>
        <p:spPr>
          <a:xfrm>
            <a:off x="4887294" y="932972"/>
            <a:ext cx="597131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UFOs – Have the 2</a:t>
            </a:r>
            <a:r>
              <a:rPr lang="en-US" b="1" baseline="30000" dirty="0"/>
              <a:t>nd</a:t>
            </a:r>
            <a:r>
              <a:rPr lang="en-US" b="1" dirty="0"/>
              <a:t> Highest Military and Gov. Classification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Project Blue Book - 1952 to 1970    What???    1970!!!</a:t>
            </a:r>
          </a:p>
          <a:p>
            <a:endParaRPr lang="en-US" b="1" dirty="0"/>
          </a:p>
          <a:p>
            <a:r>
              <a:rPr lang="en-US" b="1" dirty="0"/>
              <a:t>Special Report No. 14 – Completed in 1955      1955!!!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RULES</a:t>
            </a:r>
          </a:p>
          <a:p>
            <a:r>
              <a:rPr lang="en-US" dirty="0"/>
              <a:t>Any cases that could impact “National Security” were omitted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UNKNOWNS</a:t>
            </a:r>
          </a:p>
          <a:p>
            <a:r>
              <a:rPr lang="en-US" dirty="0"/>
              <a:t>&gt; 21%  of the 3,201 Cases Released in the Document</a:t>
            </a:r>
          </a:p>
          <a:p>
            <a:r>
              <a:rPr lang="en-US" dirty="0"/>
              <a:t>&gt; 60% Observed for more than 1 minute</a:t>
            </a:r>
          </a:p>
          <a:p>
            <a:r>
              <a:rPr lang="en-US" dirty="0"/>
              <a:t>&gt; 35% Observed for more than 5 minutes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10% Observed for more than 30 minutes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CONCLUSION AFTERWARD</a:t>
            </a:r>
          </a:p>
          <a:p>
            <a:r>
              <a:rPr lang="en-US" dirty="0"/>
              <a:t>On videotape: “We were paid to lie about this subject…”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6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2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ALIEN LIFE FORMS (EBE) ARE THEY FRIENDS? </a:t>
            </a:r>
          </a:p>
          <a:p>
            <a:pPr algn="ctr"/>
            <a:r>
              <a:rPr lang="en-US" b="1" dirty="0"/>
              <a:t>OR ENEMY TO THE HUMAN RACE?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47" y="1600200"/>
            <a:ext cx="8153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27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F1291-89A2-4B0A-B280-9B9A9570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907" y="393967"/>
            <a:ext cx="5036181" cy="231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5CB19-560E-4FE7-8D12-1E6BDA48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78" y="3396543"/>
            <a:ext cx="5891842" cy="346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EC04D-5F25-452D-B0A6-CB9A7524155D}"/>
              </a:ext>
            </a:extLst>
          </p:cNvPr>
          <p:cNvSpPr txBox="1"/>
          <p:nvPr/>
        </p:nvSpPr>
        <p:spPr>
          <a:xfrm>
            <a:off x="1985833" y="2788229"/>
            <a:ext cx="822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https://www.history.com/shows/project-blue-book/pages/ufo-sightings-location-map</a:t>
            </a:r>
          </a:p>
        </p:txBody>
      </p:sp>
    </p:spTree>
    <p:extLst>
      <p:ext uri="{BB962C8B-B14F-4D97-AF65-F5344CB8AC3E}">
        <p14:creationId xmlns:p14="http://schemas.microsoft.com/office/powerpoint/2010/main" val="3673717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15ACD6-3172-4A62-9710-9F801DC4369F}"/>
              </a:ext>
            </a:extLst>
          </p:cNvPr>
          <p:cNvSpPr txBox="1"/>
          <p:nvPr/>
        </p:nvSpPr>
        <p:spPr>
          <a:xfrm>
            <a:off x="928774" y="388620"/>
            <a:ext cx="10334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When Navy Top Gun Pilots Tangled with a Tic-Tac-Shaped UFO - </a:t>
            </a:r>
            <a:r>
              <a:rPr lang="en-US" dirty="0"/>
              <a:t>November 14, 2004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dirty="0"/>
              <a:t>…described it as about 40 feet long, shaped like a Tic Tac candy and with no obvious means of propulsion: </a:t>
            </a:r>
          </a:p>
          <a:p>
            <a:pPr algn="ctr"/>
            <a:r>
              <a:rPr lang="en-US" dirty="0"/>
              <a:t>"It's white. It has no wings. It has no rotors. I go, 'Holy sh*t, what is that?'"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51DA6-D93A-4A20-8387-5608D0D7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29" y="2007572"/>
            <a:ext cx="7014329" cy="397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7B659-9D51-42B5-812F-A02FC8F8C92F}"/>
              </a:ext>
            </a:extLst>
          </p:cNvPr>
          <p:cNvSpPr txBox="1"/>
          <p:nvPr/>
        </p:nvSpPr>
        <p:spPr>
          <a:xfrm>
            <a:off x="2745813" y="1588948"/>
            <a:ext cx="666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saucer – such as drawn and posted by the lying New York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6C89A-93C6-4626-B8E0-B239DFEF3A4F}"/>
              </a:ext>
            </a:extLst>
          </p:cNvPr>
          <p:cNvSpPr txBox="1"/>
          <p:nvPr/>
        </p:nvSpPr>
        <p:spPr>
          <a:xfrm>
            <a:off x="4753155" y="6280030"/>
            <a:ext cx="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8D5DD6-973D-4206-8C06-31178F2CB182}"/>
              </a:ext>
            </a:extLst>
          </p:cNvPr>
          <p:cNvSpPr/>
          <p:nvPr/>
        </p:nvSpPr>
        <p:spPr>
          <a:xfrm>
            <a:off x="1006409" y="5982744"/>
            <a:ext cx="10179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https://www.vice.com/en_us/article/9k8kaz/the-pentagon-released-new-documents-about-the-tic-tac-ufo</a:t>
            </a:r>
          </a:p>
        </p:txBody>
      </p:sp>
    </p:spTree>
    <p:extLst>
      <p:ext uri="{BB962C8B-B14F-4D97-AF65-F5344CB8AC3E}">
        <p14:creationId xmlns:p14="http://schemas.microsoft.com/office/powerpoint/2010/main" val="4291071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434" name="Picture 2" descr="D:\$$ Data Folder on Data Disc D\$$ Patrick Bailey\!   a_Clip Art for Energy and UFOs\! TT presentation - Fixed Papers\Thank God - Im Saved Cartoon 1 of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382589"/>
            <a:ext cx="4754563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76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458" name="Picture 2" descr="D:\$$ Data Folder on Data Disc D\$$ Patrick Bailey\!   a_Clip Art for Energy and UFOs\! TT presentation - Fixed Papers\Thank God - Im Saved Cartoon 2 of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382589"/>
            <a:ext cx="4754563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54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482" name="Picture 2" descr="D:\$$ Data Folder on Data Disc D\$$ Patrick Bailey\!   a_Clip Art for Energy and UFOs\! TT presentation - Fixed Papers\Thank God - Im Saved Cartoon 3 of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382589"/>
            <a:ext cx="4754563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1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506" name="Picture 2" descr="D:\$$ Data Folder on Data Disc D\$$ Patrick Bailey\!   a_Clip Art for Energy and UFOs\! TT presentation - Fixed Papers\Thank God - Im Saved Cartoon 4 of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382589"/>
            <a:ext cx="4754563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69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 descr="D:\$$ Data Folder on Data Disc D\$$ Patrick Bailey\!   a_Clip Art for Energy and UFOs\! TT presentation - Fixed Papers\Take Me Take Me Cartoon 1 of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42" y="690240"/>
            <a:ext cx="6712716" cy="54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DD54-7BA3-48CD-A2A2-CEAF871B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8" y="261608"/>
            <a:ext cx="1094692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Second – Expand Your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FF17B-3D14-4246-8A6B-544C83C7C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20" y="1423359"/>
            <a:ext cx="3621959" cy="52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4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Blank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410" name="Picture 2" descr="D:\$$ Data Folder on Data Disc D\$$ Patrick Bailey\!   a_Clip Art for Energy and UFOs\! TT presentation - Fixed Papers\Take Me Take Me 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15" y="685801"/>
            <a:ext cx="6709271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383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Selected By ETs (Book, c 2015)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Sea of Tranquility (p 417)</a:t>
            </a:r>
          </a:p>
          <a:p>
            <a:pPr algn="ctr"/>
            <a:r>
              <a:rPr lang="en-US" dirty="0">
                <a:hlinkClick r:id="rId2"/>
              </a:rPr>
              <a:t>http://www.astrosurf.com/lunascan/argosy_cuspids.htm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981200"/>
            <a:ext cx="3267075" cy="456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59873"/>
            <a:ext cx="3075074" cy="469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284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685801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The Grand Plan (1998)</a:t>
            </a:r>
            <a:endParaRPr lang="en-US" b="1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6" name="Picture 2" descr="D:\$$ Data Folder on Data Disc D\$$ Patrick Bailey\!   a_Clip Art for Energy and UFOs\! TT Presentation - Fixed Pics\The Grand Chessbo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45" y="1219201"/>
            <a:ext cx="3398710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0801" y="1219201"/>
            <a:ext cx="1394555" cy="6207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1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517" y="70645"/>
            <a:ext cx="741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400" dirty="0"/>
              <a:t> </a:t>
            </a:r>
            <a:r>
              <a:rPr lang="en-US" sz="2400" b="1" dirty="0"/>
              <a:t>UFOs Fly Over Los Angeles - 2/25/1942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171881"/>
            <a:ext cx="48006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886201"/>
            <a:ext cx="48958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9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75250"/>
            <a:ext cx="73151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UFOs Waves - Fly Over Washington DC – 7/12-29/1952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UFOs Over Washington DC – Matched Radar Blips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2"/>
              </a:rPr>
              <a:t>https://www.youtube.com/watch?v=OHVQFqOf3yA</a:t>
            </a:r>
            <a:r>
              <a:rPr lang="en-US" dirty="0"/>
              <a:t> (Video 9:00 min)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438400"/>
            <a:ext cx="52387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4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703007-EFE9-49E5-91FB-8A462DCF76F5}"/>
              </a:ext>
            </a:extLst>
          </p:cNvPr>
          <p:cNvSpPr/>
          <p:nvPr/>
        </p:nvSpPr>
        <p:spPr>
          <a:xfrm>
            <a:off x="3063086" y="313833"/>
            <a:ext cx="6065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 BEST UFO Summary Book! Copyright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1A3A1-42DE-443C-87AA-FB74321FD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76" y="1147313"/>
            <a:ext cx="3624069" cy="539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337D7-DC23-4923-8920-3FD28493EA85}"/>
              </a:ext>
            </a:extLst>
          </p:cNvPr>
          <p:cNvSpPr txBox="1"/>
          <p:nvPr/>
        </p:nvSpPr>
        <p:spPr>
          <a:xfrm>
            <a:off x="8770386" y="5572664"/>
            <a:ext cx="246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Thank you Stanton! </a:t>
            </a:r>
          </a:p>
          <a:p>
            <a:r>
              <a:rPr lang="en-US" b="1" dirty="0"/>
              <a:t>We Love and Miss You…</a:t>
            </a:r>
          </a:p>
        </p:txBody>
      </p:sp>
    </p:spTree>
    <p:extLst>
      <p:ext uri="{BB962C8B-B14F-4D97-AF65-F5344CB8AC3E}">
        <p14:creationId xmlns:p14="http://schemas.microsoft.com/office/powerpoint/2010/main" val="167104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8121" y="328136"/>
            <a:ext cx="9195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STANTON T. FRIEDMAN (Long Time UFO Researcher and Publisher) </a:t>
            </a:r>
          </a:p>
          <a:p>
            <a:pPr algn="ctr"/>
            <a:endParaRPr lang="en-US" dirty="0"/>
          </a:p>
        </p:txBody>
      </p:sp>
      <p:pic>
        <p:nvPicPr>
          <p:cNvPr id="7170" name="Picture 2" descr="D:\$$ Data Folder on Data Disc D\$$ Patrick Bailey\!   a_Clip Art for Energy and UFOs\! TT Presentation - Fixed Pics\Flying Saucers Are Real Vol 1 VHS 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37696"/>
            <a:ext cx="2463207" cy="44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$$ Data Folder on Data Disc D\$$ Patrick Bailey\!   a_Clip Art for Energy and UFOs\! TT Presentation - Fixed Pics\Flying Saucers Are Real Vol 2 VHS 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21" y="1237695"/>
            <a:ext cx="2518159" cy="45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$$ Data Folder on Data Disc D\$$ Patrick Bailey\!   a_Clip Art for Energy and UFOs\! TT Presentation - Fixed Pics\Flying Saucers Are Real Set DVDs 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48" y="1066800"/>
            <a:ext cx="2371725" cy="335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0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522" y="388203"/>
            <a:ext cx="731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Brit and Lee Elders Really Great Videos!</a:t>
            </a:r>
          </a:p>
          <a:p>
            <a:pPr algn="ctr"/>
            <a:r>
              <a:rPr lang="en-US" sz="2400" b="1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72" y="1219200"/>
            <a:ext cx="2781300" cy="4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448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823</Words>
  <Application>Microsoft Office PowerPoint</Application>
  <PresentationFormat>Widescreen</PresentationFormat>
  <Paragraphs>195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Dr. Patrick Bailey’s PPT Slides For 8.17-18.19 San Jose Comic Con  Permission Granted To Use Anywhere!</vt:lpstr>
      <vt:lpstr>www.padrak.com/ufo/  To See these Slides</vt:lpstr>
      <vt:lpstr>First – Open Your Mind</vt:lpstr>
      <vt:lpstr>Second – Expand Your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UFOs – Yes They Are Real.</vt:lpstr>
      <vt:lpstr>PowerPoint Presentation</vt:lpstr>
      <vt:lpstr>PowerPoint Presentation</vt:lpstr>
      <vt:lpstr>PowerPoint Presentation</vt:lpstr>
      <vt:lpstr>PowerPoint Presentation</vt:lpstr>
      <vt:lpstr>UFOs - 15th Century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Bailey’s Slides 8.17.19</dc:title>
  <dc:creator>Patrick</dc:creator>
  <cp:lastModifiedBy>Patrick</cp:lastModifiedBy>
  <cp:revision>65</cp:revision>
  <cp:lastPrinted>2019-08-14T16:24:21Z</cp:lastPrinted>
  <dcterms:created xsi:type="dcterms:W3CDTF">2019-07-30T16:49:26Z</dcterms:created>
  <dcterms:modified xsi:type="dcterms:W3CDTF">2019-08-14T16:36:01Z</dcterms:modified>
</cp:coreProperties>
</file>