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4" r:id="rId2"/>
    <p:sldId id="267" r:id="rId3"/>
    <p:sldId id="418" r:id="rId4"/>
    <p:sldId id="291" r:id="rId5"/>
    <p:sldId id="353" r:id="rId6"/>
    <p:sldId id="360" r:id="rId7"/>
    <p:sldId id="421" r:id="rId8"/>
    <p:sldId id="423" r:id="rId9"/>
    <p:sldId id="424" r:id="rId10"/>
    <p:sldId id="362" r:id="rId11"/>
    <p:sldId id="346" r:id="rId12"/>
    <p:sldId id="347" r:id="rId13"/>
    <p:sldId id="348" r:id="rId14"/>
    <p:sldId id="329" r:id="rId15"/>
    <p:sldId id="336" r:id="rId16"/>
    <p:sldId id="361" r:id="rId17"/>
    <p:sldId id="341" r:id="rId18"/>
    <p:sldId id="343" r:id="rId19"/>
    <p:sldId id="344" r:id="rId20"/>
    <p:sldId id="331" r:id="rId21"/>
    <p:sldId id="345" r:id="rId22"/>
    <p:sldId id="349" r:id="rId23"/>
    <p:sldId id="350" r:id="rId24"/>
    <p:sldId id="351" r:id="rId25"/>
    <p:sldId id="384" r:id="rId26"/>
    <p:sldId id="385" r:id="rId27"/>
    <p:sldId id="352" r:id="rId28"/>
    <p:sldId id="382" r:id="rId29"/>
    <p:sldId id="332" r:id="rId30"/>
    <p:sldId id="355" r:id="rId31"/>
    <p:sldId id="387" r:id="rId32"/>
    <p:sldId id="370" r:id="rId33"/>
    <p:sldId id="422" r:id="rId34"/>
    <p:sldId id="368" r:id="rId35"/>
    <p:sldId id="369" r:id="rId36"/>
    <p:sldId id="419" r:id="rId37"/>
    <p:sldId id="420" r:id="rId38"/>
    <p:sldId id="367" r:id="rId39"/>
    <p:sldId id="372" r:id="rId40"/>
    <p:sldId id="334" r:id="rId41"/>
    <p:sldId id="373" r:id="rId42"/>
    <p:sldId id="397" r:id="rId43"/>
    <p:sldId id="374" r:id="rId44"/>
    <p:sldId id="375" r:id="rId45"/>
    <p:sldId id="378" r:id="rId46"/>
    <p:sldId id="371" r:id="rId47"/>
    <p:sldId id="398" r:id="rId48"/>
    <p:sldId id="376" r:id="rId49"/>
    <p:sldId id="379" r:id="rId50"/>
    <p:sldId id="425" r:id="rId51"/>
    <p:sldId id="381" r:id="rId52"/>
    <p:sldId id="394" r:id="rId53"/>
    <p:sldId id="380" r:id="rId54"/>
    <p:sldId id="388" r:id="rId55"/>
    <p:sldId id="390" r:id="rId56"/>
    <p:sldId id="417" r:id="rId57"/>
    <p:sldId id="395" r:id="rId58"/>
    <p:sldId id="392" r:id="rId59"/>
    <p:sldId id="386" r:id="rId60"/>
    <p:sldId id="400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07" d="100"/>
          <a:sy n="107" d="100"/>
        </p:scale>
        <p:origin x="-163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326DB-C818-4A78-8DC0-C73C28609159}" type="datetimeFigureOut">
              <a:rPr lang="en-US" smtClean="0"/>
              <a:t>8/16/2016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E3E6-628C-4E1B-9335-C4CF33FAE3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952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326DB-C818-4A78-8DC0-C73C28609159}" type="datetimeFigureOut">
              <a:rPr lang="en-US" smtClean="0"/>
              <a:t>8/16/2016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E3E6-628C-4E1B-9335-C4CF33FAE3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005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326DB-C818-4A78-8DC0-C73C28609159}" type="datetimeFigureOut">
              <a:rPr lang="en-US" smtClean="0"/>
              <a:t>8/16/2016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E3E6-628C-4E1B-9335-C4CF33FAE3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880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326DB-C818-4A78-8DC0-C73C28609159}" type="datetimeFigureOut">
              <a:rPr lang="en-US" smtClean="0"/>
              <a:t>8/16/2016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E3E6-628C-4E1B-9335-C4CF33FAE3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601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326DB-C818-4A78-8DC0-C73C28609159}" type="datetimeFigureOut">
              <a:rPr lang="en-US" smtClean="0"/>
              <a:t>8/16/2016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E3E6-628C-4E1B-9335-C4CF33FAE3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237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326DB-C818-4A78-8DC0-C73C28609159}" type="datetimeFigureOut">
              <a:rPr lang="en-US" smtClean="0"/>
              <a:t>8/16/2016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E3E6-628C-4E1B-9335-C4CF33FAE3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70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326DB-C818-4A78-8DC0-C73C28609159}" type="datetimeFigureOut">
              <a:rPr lang="en-US" smtClean="0"/>
              <a:t>8/16/2016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E3E6-628C-4E1B-9335-C4CF33FAE3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150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326DB-C818-4A78-8DC0-C73C28609159}" type="datetimeFigureOut">
              <a:rPr lang="en-US" smtClean="0"/>
              <a:t>8/16/2016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E3E6-628C-4E1B-9335-C4CF33FAE3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81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326DB-C818-4A78-8DC0-C73C28609159}" type="datetimeFigureOut">
              <a:rPr lang="en-US" smtClean="0"/>
              <a:t>8/16/2016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E3E6-628C-4E1B-9335-C4CF33FAE3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387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326DB-C818-4A78-8DC0-C73C28609159}" type="datetimeFigureOut">
              <a:rPr lang="en-US" smtClean="0"/>
              <a:t>8/16/2016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E3E6-628C-4E1B-9335-C4CF33FAE3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684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326DB-C818-4A78-8DC0-C73C28609159}" type="datetimeFigureOut">
              <a:rPr lang="en-US" smtClean="0"/>
              <a:t>8/16/2016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E3E6-628C-4E1B-9335-C4CF33FAE3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81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326DB-C818-4A78-8DC0-C73C28609159}" type="datetimeFigureOut">
              <a:rPr lang="en-US" smtClean="0"/>
              <a:t>8/16/2016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BE3E6-628C-4E1B-9335-C4CF33FAE3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387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drak.com/onecoin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drak.com/onecoin/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padrak.com/onecoin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xrdecL9AGRk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necoin.eu/en/media-galleries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necoin.eu/en/media-galleries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necoin.eu/en/media-galleries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-RvZG9lNYNA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drak.com/onecoin/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necoin.eu/en/media-galleries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1994" y="453955"/>
            <a:ext cx="8200002" cy="75713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Digital Currency</a:t>
            </a:r>
          </a:p>
          <a:p>
            <a:pPr algn="ctr"/>
            <a:r>
              <a:rPr lang="en-US" sz="3600" b="1" dirty="0" smtClean="0"/>
              <a:t>Including OneCoin</a:t>
            </a:r>
            <a:endParaRPr lang="en-US" sz="3600" b="1" dirty="0"/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Patrick Bailey, PhD</a:t>
            </a:r>
          </a:p>
          <a:p>
            <a:pPr algn="ctr"/>
            <a:r>
              <a:rPr lang="en-US" sz="2400" b="1" dirty="0"/>
              <a:t>An Independent Marketing Associate for OneLife and OneCoin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Short Videos from the OneLife Company, and</a:t>
            </a:r>
          </a:p>
          <a:p>
            <a:pPr algn="ctr"/>
            <a:r>
              <a:rPr lang="en-US" sz="2400" b="1" dirty="0" smtClean="0"/>
              <a:t>OneCoin Networks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For Educational Purposes Only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Detailed </a:t>
            </a:r>
            <a:r>
              <a:rPr lang="en-US" sz="2400" b="1" dirty="0"/>
              <a:t>Information At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PADRAK OneCoin</a:t>
            </a:r>
            <a:endParaRPr lang="en-US" sz="2400" b="1" dirty="0"/>
          </a:p>
          <a:p>
            <a:pPr algn="ctr"/>
            <a:r>
              <a:rPr lang="en-US" sz="2400" b="1" dirty="0">
                <a:hlinkClick r:id="rId2"/>
              </a:rPr>
              <a:t>www.padrak.com/onecoin</a:t>
            </a:r>
            <a:r>
              <a:rPr lang="en-US" sz="2400" b="1" dirty="0" smtClean="0">
                <a:hlinkClick r:id="rId2"/>
              </a:rPr>
              <a:t>/</a:t>
            </a:r>
            <a:endParaRPr lang="en-US" sz="2400" b="1" dirty="0" smtClean="0"/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85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88446" y="453955"/>
            <a:ext cx="6167137" cy="655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What are the Digital Currencies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There are over 400 of them today!...</a:t>
            </a:r>
          </a:p>
          <a:p>
            <a:pPr algn="ctr"/>
            <a:r>
              <a:rPr lang="en-US" sz="2400" b="1" dirty="0" smtClean="0"/>
              <a:t>All “financially controlled”…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Which do I want to look at?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Which do I want to invest in?...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Go to </a:t>
            </a:r>
          </a:p>
          <a:p>
            <a:pPr algn="ctr"/>
            <a:r>
              <a:rPr lang="en-US" sz="2400" b="1" dirty="0" smtClean="0"/>
              <a:t>www.xcoinx.com </a:t>
            </a:r>
          </a:p>
          <a:p>
            <a:pPr algn="ctr"/>
            <a:r>
              <a:rPr lang="en-US" sz="2400" b="1" dirty="0" smtClean="0"/>
              <a:t>To see them all…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This data was gathered from the internet…</a:t>
            </a:r>
          </a:p>
          <a:p>
            <a:pPr algn="ctr"/>
            <a:r>
              <a:rPr lang="en-US" sz="2400" b="1" dirty="0" smtClean="0"/>
              <a:t>During August 11-15, 2016</a:t>
            </a:r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61544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04921" y="453955"/>
            <a:ext cx="2334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xcoinx.com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09" y="1219199"/>
            <a:ext cx="7173387" cy="5223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047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04921" y="453955"/>
            <a:ext cx="2334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xcoinx.com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5" y="1219200"/>
            <a:ext cx="734377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573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05532" y="453955"/>
            <a:ext cx="6132961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Digital Currency Summary</a:t>
            </a:r>
            <a:endParaRPr lang="en-US" sz="3600" b="1" dirty="0"/>
          </a:p>
          <a:p>
            <a:pPr algn="ctr"/>
            <a:r>
              <a:rPr lang="en-US" sz="2400" b="1" dirty="0" smtClean="0"/>
              <a:t>xcoinx.com</a:t>
            </a:r>
          </a:p>
          <a:p>
            <a:pPr algn="ctr"/>
            <a:r>
              <a:rPr lang="en-US" sz="2400" b="1" dirty="0" smtClean="0"/>
              <a:t>Ranked by Market Capitalization</a:t>
            </a:r>
          </a:p>
          <a:p>
            <a:pPr algn="ctr"/>
            <a:endParaRPr lang="en-US" sz="2400" b="1" dirty="0"/>
          </a:p>
          <a:p>
            <a:pPr>
              <a:tabLst>
                <a:tab pos="2290763" algn="l"/>
                <a:tab pos="3657600" algn="l"/>
              </a:tabLst>
            </a:pPr>
            <a:r>
              <a:rPr lang="en-US" sz="2400" b="1" dirty="0" smtClean="0"/>
              <a:t>“Coin”	$Each	Available Supply</a:t>
            </a:r>
          </a:p>
          <a:p>
            <a:pPr>
              <a:tabLst>
                <a:tab pos="2290763" algn="l"/>
                <a:tab pos="3657600" algn="l"/>
              </a:tabLst>
            </a:pPr>
            <a:endParaRPr lang="en-US" sz="2400" b="1" dirty="0"/>
          </a:p>
          <a:p>
            <a:pPr>
              <a:tabLst>
                <a:tab pos="2290763" algn="l"/>
                <a:tab pos="3657600" algn="l"/>
              </a:tabLst>
            </a:pPr>
            <a:r>
              <a:rPr lang="en-US" sz="2400" b="1" dirty="0" smtClean="0"/>
              <a:t>BitCoin	$589	  16 M</a:t>
            </a:r>
          </a:p>
          <a:p>
            <a:pPr>
              <a:tabLst>
                <a:tab pos="2290763" algn="l"/>
                <a:tab pos="3657600" algn="l"/>
              </a:tabLst>
            </a:pPr>
            <a:r>
              <a:rPr lang="en-US" sz="2400" b="1" dirty="0" smtClean="0"/>
              <a:t>OneCoin*	$    7	794 M</a:t>
            </a:r>
          </a:p>
          <a:p>
            <a:pPr>
              <a:tabLst>
                <a:tab pos="2290763" algn="l"/>
                <a:tab pos="3657600" algn="l"/>
              </a:tabLst>
            </a:pPr>
            <a:r>
              <a:rPr lang="en-US" sz="2400" b="1" dirty="0" smtClean="0"/>
              <a:t>Ethereum</a:t>
            </a:r>
            <a:r>
              <a:rPr lang="en-US" sz="2400" b="1" dirty="0"/>
              <a:t>	</a:t>
            </a:r>
            <a:r>
              <a:rPr lang="en-US" sz="2400" b="1" dirty="0" smtClean="0"/>
              <a:t>$   12	   83 M</a:t>
            </a:r>
          </a:p>
          <a:p>
            <a:pPr>
              <a:tabLst>
                <a:tab pos="2290763" algn="l"/>
                <a:tab pos="3657600" algn="l"/>
              </a:tabLst>
            </a:pPr>
            <a:r>
              <a:rPr lang="en-US" sz="2400" b="1" dirty="0" smtClean="0"/>
              <a:t>Ripple</a:t>
            </a:r>
            <a:r>
              <a:rPr lang="en-US" sz="2400" b="1" dirty="0"/>
              <a:t>	</a:t>
            </a:r>
            <a:r>
              <a:rPr lang="en-US" sz="2400" b="1" dirty="0" smtClean="0"/>
              <a:t>$&lt; 0.01	  36 B</a:t>
            </a:r>
          </a:p>
          <a:p>
            <a:pPr>
              <a:tabLst>
                <a:tab pos="2290763" algn="l"/>
                <a:tab pos="3657600" algn="l"/>
              </a:tabLst>
            </a:pPr>
            <a:r>
              <a:rPr lang="en-US" sz="2400" b="1" dirty="0" smtClean="0"/>
              <a:t>LiteCoin	$     4	  47 </a:t>
            </a:r>
            <a:r>
              <a:rPr lang="en-US" sz="2400" b="1" dirty="0"/>
              <a:t>M</a:t>
            </a:r>
          </a:p>
          <a:p>
            <a:pPr>
              <a:tabLst>
                <a:tab pos="2290763" algn="l"/>
                <a:tab pos="3657600" algn="l"/>
              </a:tabLst>
            </a:pPr>
            <a:r>
              <a:rPr lang="en-US" sz="2400" b="1" dirty="0"/>
              <a:t>Steem	$     2	111 M</a:t>
            </a:r>
          </a:p>
          <a:p>
            <a:pPr>
              <a:tabLst>
                <a:tab pos="2290763" algn="l"/>
                <a:tab pos="3657600" algn="l"/>
              </a:tabLst>
            </a:pPr>
            <a:endParaRPr lang="en-US" sz="2400" b="1" dirty="0" smtClean="0"/>
          </a:p>
          <a:p>
            <a:pPr algn="ctr"/>
            <a:r>
              <a:rPr lang="en-US" sz="2400" b="1" dirty="0" smtClean="0"/>
              <a:t>*OneCoin is a Private Company</a:t>
            </a:r>
          </a:p>
          <a:p>
            <a:pPr algn="ctr"/>
            <a:r>
              <a:rPr lang="en-US" sz="2400" b="1" dirty="0" smtClean="0"/>
              <a:t>To Publically Appear on FOREX January 1, 2017</a:t>
            </a:r>
          </a:p>
          <a:p>
            <a:pPr algn="ctr"/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304329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56202" y="453955"/>
            <a:ext cx="283160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BitCoin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Price Since Inception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80" y="1981200"/>
            <a:ext cx="725805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27045" y="3369230"/>
            <a:ext cx="872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$500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64035" y="2504243"/>
            <a:ext cx="872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$1,000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27044" y="4163627"/>
            <a:ext cx="872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$ 0  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4953000" y="2504243"/>
            <a:ext cx="0" cy="2389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596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0459" y="453955"/>
            <a:ext cx="7283083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BitCoin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Only 21 million BitCoins will ever (if ever) be produced -</a:t>
            </a:r>
          </a:p>
          <a:p>
            <a:pPr algn="ctr"/>
            <a:r>
              <a:rPr lang="en-US" sz="2400" b="1" dirty="0"/>
              <a:t>Only 75% mined so far. 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Highest </a:t>
            </a:r>
            <a:r>
              <a:rPr lang="en-US" sz="2400" b="1" dirty="0"/>
              <a:t>Increase Gain in 4 year period</a:t>
            </a:r>
            <a:r>
              <a:rPr lang="en-US" sz="2400" b="1" dirty="0" smtClean="0"/>
              <a:t>! To $980!</a:t>
            </a:r>
            <a:endParaRPr lang="en-US" sz="2400" b="1" dirty="0"/>
          </a:p>
          <a:p>
            <a:pPr algn="ctr"/>
            <a:r>
              <a:rPr lang="en-US" sz="2400" b="1" u="sng" dirty="0"/>
              <a:t>Price is now </a:t>
            </a:r>
            <a:r>
              <a:rPr lang="en-US" sz="2400" b="1" u="sng" dirty="0" smtClean="0"/>
              <a:t>way down to $585 </a:t>
            </a:r>
            <a:r>
              <a:rPr lang="en-US" sz="2400" b="1" u="sng" dirty="0"/>
              <a:t>per </a:t>
            </a:r>
            <a:r>
              <a:rPr lang="en-US" sz="2400" b="1" u="sng" dirty="0" smtClean="0"/>
              <a:t>coin.</a:t>
            </a:r>
            <a:endParaRPr lang="en-US" sz="2400" b="1" u="sng" dirty="0"/>
          </a:p>
          <a:p>
            <a:pPr algn="ctr"/>
            <a:r>
              <a:rPr lang="en-US" sz="2400" b="1" dirty="0"/>
              <a:t>Mine them yourself or buy them</a:t>
            </a:r>
            <a:r>
              <a:rPr lang="en-US" sz="2400" b="1" dirty="0" smtClean="0"/>
              <a:t>.</a:t>
            </a:r>
          </a:p>
          <a:p>
            <a:pPr algn="ctr"/>
            <a:r>
              <a:rPr lang="en-US" sz="2400" b="1" u="sng" dirty="0" smtClean="0"/>
              <a:t>Harder to mine as more are mined!!!</a:t>
            </a:r>
            <a:endParaRPr lang="en-US" sz="2400" b="1" u="sng" dirty="0"/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Problems</a:t>
            </a:r>
            <a:r>
              <a:rPr lang="en-US" sz="2400" b="1" dirty="0"/>
              <a:t>… 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Slower </a:t>
            </a:r>
            <a:r>
              <a:rPr lang="en-US" sz="2400" b="1" dirty="0"/>
              <a:t>Mining</a:t>
            </a:r>
            <a:r>
              <a:rPr lang="en-US" sz="2400" b="1" dirty="0" smtClean="0"/>
              <a:t>…</a:t>
            </a:r>
          </a:p>
          <a:p>
            <a:pPr algn="ctr"/>
            <a:r>
              <a:rPr lang="en-US" sz="2400" b="1" u="sng" dirty="0" smtClean="0"/>
              <a:t>Your Computers!</a:t>
            </a:r>
          </a:p>
          <a:p>
            <a:pPr algn="ctr"/>
            <a:r>
              <a:rPr lang="en-US" sz="2400" b="1" u="sng" dirty="0"/>
              <a:t>Unstable Price!</a:t>
            </a:r>
          </a:p>
          <a:p>
            <a:pPr algn="ctr"/>
            <a:r>
              <a:rPr lang="en-US" sz="2400" b="1" dirty="0" smtClean="0"/>
              <a:t>20% </a:t>
            </a:r>
            <a:r>
              <a:rPr lang="en-US" sz="2400" b="1" dirty="0"/>
              <a:t>of all BitCoins produced have been lost 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or stolen, and their </a:t>
            </a:r>
            <a:r>
              <a:rPr lang="en-US" sz="2400" b="1" u="sng" dirty="0" smtClean="0"/>
              <a:t>accounts hacked!</a:t>
            </a:r>
            <a:endParaRPr lang="en-US" sz="2400" b="1" u="sng" dirty="0"/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9641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03940" y="453955"/>
            <a:ext cx="293612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Ethereum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Price Since Inception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01" y="2209800"/>
            <a:ext cx="8795498" cy="2919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572000" y="4419600"/>
            <a:ext cx="228600" cy="381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800600" y="4419600"/>
            <a:ext cx="152400" cy="152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953000" y="3437230"/>
            <a:ext cx="590550" cy="11728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5543550" y="3437230"/>
            <a:ext cx="57150" cy="3727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600700" y="3810000"/>
            <a:ext cx="4127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6013432" y="3810000"/>
            <a:ext cx="539768" cy="381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553200" y="3989958"/>
            <a:ext cx="152400" cy="2010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6934200" y="3437230"/>
            <a:ext cx="152400" cy="4732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239000" y="3505200"/>
            <a:ext cx="152400" cy="304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6707819" y="3910522"/>
            <a:ext cx="226381" cy="794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7391400" y="3429000"/>
            <a:ext cx="228600" cy="76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7620000" y="2895600"/>
            <a:ext cx="76200" cy="54163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7086600" y="3442501"/>
            <a:ext cx="152400" cy="3674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4098" idx="3"/>
          </p:cNvCxnSpPr>
          <p:nvPr/>
        </p:nvCxnSpPr>
        <p:spPr>
          <a:xfrm flipH="1">
            <a:off x="8839200" y="3669586"/>
            <a:ext cx="187699" cy="2806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7772400" y="3467100"/>
            <a:ext cx="76200" cy="2667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7696200" y="2895600"/>
            <a:ext cx="76200" cy="838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 flipV="1">
            <a:off x="8534400" y="3467100"/>
            <a:ext cx="304800" cy="4831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8229600" y="3442501"/>
            <a:ext cx="304800" cy="4680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 flipV="1">
            <a:off x="8001000" y="3467100"/>
            <a:ext cx="228600" cy="4434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7854518" y="3467100"/>
            <a:ext cx="152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118369" y="3282434"/>
            <a:ext cx="872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$ 14  </a:t>
            </a:r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114670" y="3765574"/>
            <a:ext cx="872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$ 10  </a:t>
            </a:r>
            <a:endParaRPr lang="en-US" dirty="0"/>
          </a:p>
        </p:txBody>
      </p:sp>
      <p:sp>
        <p:nvSpPr>
          <p:cNvPr id="106" name="TextBox 105"/>
          <p:cNvSpPr txBox="1"/>
          <p:nvPr/>
        </p:nvSpPr>
        <p:spPr>
          <a:xfrm>
            <a:off x="90255" y="4876800"/>
            <a:ext cx="872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$ 0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70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44142" y="453955"/>
            <a:ext cx="425571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Ethereum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Tied to BitCoin.</a:t>
            </a:r>
          </a:p>
          <a:p>
            <a:pPr algn="ctr"/>
            <a:r>
              <a:rPr lang="en-US" sz="2400" b="1" dirty="0"/>
              <a:t>Unstable Price!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Also </a:t>
            </a:r>
            <a:r>
              <a:rPr lang="en-US" sz="2400" b="1" dirty="0"/>
              <a:t>Looked Good, but…</a:t>
            </a:r>
          </a:p>
          <a:p>
            <a:pPr algn="ctr"/>
            <a:r>
              <a:rPr lang="en-US" sz="2400" b="1" dirty="0"/>
              <a:t>Alas, Has Had Major Problems</a:t>
            </a:r>
            <a:r>
              <a:rPr lang="en-US" sz="2400" b="1" dirty="0" smtClean="0"/>
              <a:t>…</a:t>
            </a:r>
          </a:p>
          <a:p>
            <a:pPr algn="ctr"/>
            <a:r>
              <a:rPr lang="en-US" sz="2400" b="1" dirty="0" smtClean="0"/>
              <a:t>Huge Profit Taking – Twice!</a:t>
            </a:r>
          </a:p>
          <a:p>
            <a:pPr algn="ctr"/>
            <a:r>
              <a:rPr lang="en-US" sz="2400" b="1" dirty="0" smtClean="0"/>
              <a:t>$14 to $7, and then </a:t>
            </a:r>
            <a:endParaRPr lang="en-US" sz="2400" b="1" dirty="0"/>
          </a:p>
          <a:p>
            <a:pPr algn="ctr"/>
            <a:r>
              <a:rPr lang="en-US" sz="2400" b="1" dirty="0" smtClean="0"/>
              <a:t>$19 to $9!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2732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33534" y="453955"/>
            <a:ext cx="287694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Ripple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Price Since May 2016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9" y="2362200"/>
            <a:ext cx="8020050" cy="282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4034161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$ 0.006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3686" y="2590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$ 0.007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14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9092" y="453955"/>
            <a:ext cx="5605830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Ripple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Very Low Price</a:t>
            </a:r>
          </a:p>
          <a:p>
            <a:pPr algn="ctr"/>
            <a:r>
              <a:rPr lang="en-US" sz="2400" b="1" dirty="0" smtClean="0"/>
              <a:t>Very High Total Coins Expected</a:t>
            </a:r>
          </a:p>
          <a:p>
            <a:pPr algn="ctr"/>
            <a:r>
              <a:rPr lang="en-US" sz="2400" b="1" dirty="0" smtClean="0"/>
              <a:t>Market Cap Ranked 4</a:t>
            </a:r>
            <a:r>
              <a:rPr lang="en-US" sz="2400" b="1" baseline="30000" dirty="0" smtClean="0"/>
              <a:t>th</a:t>
            </a:r>
            <a:endParaRPr lang="en-US" sz="2400" b="1" dirty="0" smtClean="0"/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Huge Volatility!</a:t>
            </a:r>
          </a:p>
          <a:p>
            <a:pPr algn="ctr"/>
            <a:r>
              <a:rPr lang="en-US" sz="2400" b="1" dirty="0" smtClean="0"/>
              <a:t>0.7 cents to 0.6 cents twice since last May!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Note that OneCoin plans to surpass this </a:t>
            </a:r>
          </a:p>
          <a:p>
            <a:pPr algn="ctr"/>
            <a:r>
              <a:rPr lang="en-US" sz="2400" b="1" dirty="0" smtClean="0"/>
              <a:t>Number of Coins in October 2016</a:t>
            </a:r>
          </a:p>
          <a:p>
            <a:pPr algn="ctr"/>
            <a:endParaRPr lang="en-US" sz="2400" b="1" dirty="0" smtClean="0"/>
          </a:p>
          <a:p>
            <a:pPr algn="ctr"/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321314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74754" y="453955"/>
            <a:ext cx="2594493" cy="57246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Topics</a:t>
            </a:r>
            <a:endParaRPr lang="en-US" sz="3600" b="1" dirty="0"/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Summary</a:t>
            </a:r>
          </a:p>
          <a:p>
            <a:pPr algn="ctr"/>
            <a:r>
              <a:rPr lang="en-US" sz="2400" b="1" dirty="0" smtClean="0"/>
              <a:t>Digital Currency</a:t>
            </a:r>
          </a:p>
          <a:p>
            <a:pPr algn="ctr"/>
            <a:r>
              <a:rPr lang="en-US" sz="2400" b="1" dirty="0" smtClean="0"/>
              <a:t>Cryptocurrency</a:t>
            </a:r>
          </a:p>
          <a:p>
            <a:pPr algn="ctr"/>
            <a:r>
              <a:rPr lang="en-US" sz="2400" b="1" dirty="0" smtClean="0"/>
              <a:t>Blockchains</a:t>
            </a:r>
          </a:p>
          <a:p>
            <a:pPr algn="ctr"/>
            <a:r>
              <a:rPr lang="en-US" sz="2400" b="1" dirty="0" smtClean="0"/>
              <a:t>History</a:t>
            </a:r>
          </a:p>
          <a:p>
            <a:pPr algn="ctr"/>
            <a:r>
              <a:rPr lang="en-US" sz="2400" b="1" dirty="0" smtClean="0"/>
              <a:t>Bitcoin</a:t>
            </a:r>
          </a:p>
          <a:p>
            <a:pPr algn="ctr"/>
            <a:r>
              <a:rPr lang="en-US" sz="2400" b="1" dirty="0" smtClean="0"/>
              <a:t>Others DCs</a:t>
            </a:r>
          </a:p>
          <a:p>
            <a:pPr algn="ctr"/>
            <a:r>
              <a:rPr lang="en-US" sz="2400" b="1" dirty="0" smtClean="0"/>
              <a:t>OneCoin</a:t>
            </a:r>
          </a:p>
          <a:p>
            <a:pPr algn="ctr"/>
            <a:r>
              <a:rPr lang="en-US" sz="2400" b="1" dirty="0" smtClean="0"/>
              <a:t>Status</a:t>
            </a:r>
          </a:p>
          <a:p>
            <a:pPr algn="ctr"/>
            <a:r>
              <a:rPr lang="en-US" sz="2400" b="1" dirty="0" smtClean="0"/>
              <a:t>Markets</a:t>
            </a:r>
          </a:p>
          <a:p>
            <a:pPr algn="ctr"/>
            <a:r>
              <a:rPr lang="en-US" sz="2400" b="1" dirty="0" smtClean="0"/>
              <a:t>Dangers</a:t>
            </a:r>
          </a:p>
          <a:p>
            <a:pPr algn="ctr"/>
            <a:r>
              <a:rPr lang="en-US" sz="2400" b="1" dirty="0" smtClean="0"/>
              <a:t>Recommendations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03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56198" y="453955"/>
            <a:ext cx="283160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LiteCoin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Price Since Inception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09800"/>
            <a:ext cx="8607719" cy="306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H="1">
            <a:off x="6248400" y="4572000"/>
            <a:ext cx="25146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4114800" y="4495800"/>
            <a:ext cx="990600" cy="1143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105400" y="4610100"/>
            <a:ext cx="9906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35998" y="2544932"/>
            <a:ext cx="872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$50 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04800" y="4455565"/>
            <a:ext cx="872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$ 0  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35998" y="4953000"/>
            <a:ext cx="678402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93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255" y="453955"/>
            <a:ext cx="5669501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LiteCoin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Increased in value like BitCoin!</a:t>
            </a:r>
          </a:p>
          <a:p>
            <a:pPr algn="ctr"/>
            <a:r>
              <a:rPr lang="en-US" sz="2400" b="1" dirty="0" smtClean="0"/>
              <a:t>Dropped from $50 to $10 within 6 Months!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Also exhibited Huge Volatility!</a:t>
            </a:r>
          </a:p>
          <a:p>
            <a:pPr algn="ctr"/>
            <a:r>
              <a:rPr lang="en-US" sz="2400" b="1" dirty="0" smtClean="0"/>
              <a:t>Now at a “stable lower price” of $3.77.</a:t>
            </a:r>
          </a:p>
          <a:p>
            <a:pPr algn="ctr"/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274140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09105" y="453955"/>
            <a:ext cx="292580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Steem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Price Since April 2016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72876"/>
            <a:ext cx="8077200" cy="306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1639" y="2895600"/>
            <a:ext cx="685800" cy="23373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66800" y="4531310"/>
            <a:ext cx="4724400" cy="1930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5619565" y="3701988"/>
            <a:ext cx="1961965" cy="809115"/>
          </a:xfrm>
          <a:custGeom>
            <a:avLst/>
            <a:gdLst>
              <a:gd name="connsiteX0" fmla="*/ 1961965 w 1961965"/>
              <a:gd name="connsiteY0" fmla="*/ 506028 h 809115"/>
              <a:gd name="connsiteX1" fmla="*/ 1961965 w 1961965"/>
              <a:gd name="connsiteY1" fmla="*/ 506028 h 809115"/>
              <a:gd name="connsiteX2" fmla="*/ 1882066 w 1961965"/>
              <a:gd name="connsiteY2" fmla="*/ 488272 h 809115"/>
              <a:gd name="connsiteX3" fmla="*/ 1855433 w 1961965"/>
              <a:gd name="connsiteY3" fmla="*/ 479395 h 809115"/>
              <a:gd name="connsiteX4" fmla="*/ 1828800 w 1961965"/>
              <a:gd name="connsiteY4" fmla="*/ 417251 h 809115"/>
              <a:gd name="connsiteX5" fmla="*/ 1793289 w 1961965"/>
              <a:gd name="connsiteY5" fmla="*/ 408373 h 809115"/>
              <a:gd name="connsiteX6" fmla="*/ 1757779 w 1961965"/>
              <a:gd name="connsiteY6" fmla="*/ 372862 h 809115"/>
              <a:gd name="connsiteX7" fmla="*/ 1740023 w 1961965"/>
              <a:gd name="connsiteY7" fmla="*/ 355107 h 809115"/>
              <a:gd name="connsiteX8" fmla="*/ 1686757 w 1961965"/>
              <a:gd name="connsiteY8" fmla="*/ 337352 h 809115"/>
              <a:gd name="connsiteX9" fmla="*/ 1669002 w 1961965"/>
              <a:gd name="connsiteY9" fmla="*/ 319596 h 809115"/>
              <a:gd name="connsiteX10" fmla="*/ 1553592 w 1961965"/>
              <a:gd name="connsiteY10" fmla="*/ 292963 h 809115"/>
              <a:gd name="connsiteX11" fmla="*/ 1242874 w 1961965"/>
              <a:gd name="connsiteY11" fmla="*/ 284086 h 809115"/>
              <a:gd name="connsiteX12" fmla="*/ 1154097 w 1961965"/>
              <a:gd name="connsiteY12" fmla="*/ 275208 h 809115"/>
              <a:gd name="connsiteX13" fmla="*/ 1100831 w 1961965"/>
              <a:gd name="connsiteY13" fmla="*/ 257453 h 809115"/>
              <a:gd name="connsiteX14" fmla="*/ 1074198 w 1961965"/>
              <a:gd name="connsiteY14" fmla="*/ 248575 h 809115"/>
              <a:gd name="connsiteX15" fmla="*/ 1047565 w 1961965"/>
              <a:gd name="connsiteY15" fmla="*/ 221942 h 809115"/>
              <a:gd name="connsiteX16" fmla="*/ 1020932 w 1961965"/>
              <a:gd name="connsiteY16" fmla="*/ 213064 h 809115"/>
              <a:gd name="connsiteX17" fmla="*/ 994299 w 1961965"/>
              <a:gd name="connsiteY17" fmla="*/ 195309 h 809115"/>
              <a:gd name="connsiteX18" fmla="*/ 976544 w 1961965"/>
              <a:gd name="connsiteY18" fmla="*/ 168676 h 809115"/>
              <a:gd name="connsiteX19" fmla="*/ 949911 w 1961965"/>
              <a:gd name="connsiteY19" fmla="*/ 159798 h 809115"/>
              <a:gd name="connsiteX20" fmla="*/ 932155 w 1961965"/>
              <a:gd name="connsiteY20" fmla="*/ 142043 h 809115"/>
              <a:gd name="connsiteX21" fmla="*/ 923278 w 1961965"/>
              <a:gd name="connsiteY21" fmla="*/ 115410 h 809115"/>
              <a:gd name="connsiteX22" fmla="*/ 870012 w 1961965"/>
              <a:gd name="connsiteY22" fmla="*/ 97655 h 809115"/>
              <a:gd name="connsiteX23" fmla="*/ 807868 w 1961965"/>
              <a:gd name="connsiteY23" fmla="*/ 71022 h 809115"/>
              <a:gd name="connsiteX24" fmla="*/ 790113 w 1961965"/>
              <a:gd name="connsiteY24" fmla="*/ 53266 h 809115"/>
              <a:gd name="connsiteX25" fmla="*/ 763480 w 1961965"/>
              <a:gd name="connsiteY25" fmla="*/ 44389 h 809115"/>
              <a:gd name="connsiteX26" fmla="*/ 719091 w 1961965"/>
              <a:gd name="connsiteY26" fmla="*/ 8878 h 809115"/>
              <a:gd name="connsiteX27" fmla="*/ 692458 w 1961965"/>
              <a:gd name="connsiteY27" fmla="*/ 0 h 809115"/>
              <a:gd name="connsiteX28" fmla="*/ 656948 w 1961965"/>
              <a:gd name="connsiteY28" fmla="*/ 8878 h 809115"/>
              <a:gd name="connsiteX29" fmla="*/ 630315 w 1961965"/>
              <a:gd name="connsiteY29" fmla="*/ 17756 h 809115"/>
              <a:gd name="connsiteX30" fmla="*/ 603682 w 1961965"/>
              <a:gd name="connsiteY30" fmla="*/ 8878 h 809115"/>
              <a:gd name="connsiteX31" fmla="*/ 568171 w 1961965"/>
              <a:gd name="connsiteY31" fmla="*/ 97655 h 809115"/>
              <a:gd name="connsiteX32" fmla="*/ 541538 w 1961965"/>
              <a:gd name="connsiteY32" fmla="*/ 115410 h 809115"/>
              <a:gd name="connsiteX33" fmla="*/ 275208 w 1961965"/>
              <a:gd name="connsiteY33" fmla="*/ 124288 h 809115"/>
              <a:gd name="connsiteX34" fmla="*/ 257452 w 1961965"/>
              <a:gd name="connsiteY34" fmla="*/ 142043 h 809115"/>
              <a:gd name="connsiteX35" fmla="*/ 248575 w 1961965"/>
              <a:gd name="connsiteY35" fmla="*/ 168676 h 809115"/>
              <a:gd name="connsiteX36" fmla="*/ 239697 w 1961965"/>
              <a:gd name="connsiteY36" fmla="*/ 346229 h 809115"/>
              <a:gd name="connsiteX37" fmla="*/ 221942 w 1961965"/>
              <a:gd name="connsiteY37" fmla="*/ 399495 h 809115"/>
              <a:gd name="connsiteX38" fmla="*/ 213064 w 1961965"/>
              <a:gd name="connsiteY38" fmla="*/ 426129 h 809115"/>
              <a:gd name="connsiteX39" fmla="*/ 204186 w 1961965"/>
              <a:gd name="connsiteY39" fmla="*/ 523783 h 809115"/>
              <a:gd name="connsiteX40" fmla="*/ 177553 w 1961965"/>
              <a:gd name="connsiteY40" fmla="*/ 603682 h 809115"/>
              <a:gd name="connsiteX41" fmla="*/ 150920 w 1961965"/>
              <a:gd name="connsiteY41" fmla="*/ 692459 h 809115"/>
              <a:gd name="connsiteX42" fmla="*/ 133165 w 1961965"/>
              <a:gd name="connsiteY42" fmla="*/ 719092 h 809115"/>
              <a:gd name="connsiteX43" fmla="*/ 106532 w 1961965"/>
              <a:gd name="connsiteY43" fmla="*/ 727969 h 809115"/>
              <a:gd name="connsiteX44" fmla="*/ 71021 w 1961965"/>
              <a:gd name="connsiteY44" fmla="*/ 763480 h 809115"/>
              <a:gd name="connsiteX45" fmla="*/ 26633 w 1961965"/>
              <a:gd name="connsiteY45" fmla="*/ 807868 h 809115"/>
              <a:gd name="connsiteX46" fmla="*/ 0 w 1961965"/>
              <a:gd name="connsiteY46" fmla="*/ 807868 h 809115"/>
              <a:gd name="connsiteX47" fmla="*/ 0 w 1961965"/>
              <a:gd name="connsiteY47" fmla="*/ 807868 h 809115"/>
              <a:gd name="connsiteX48" fmla="*/ 1961965 w 1961965"/>
              <a:gd name="connsiteY48" fmla="*/ 506028 h 809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961965" h="809115">
                <a:moveTo>
                  <a:pt x="1961965" y="506028"/>
                </a:moveTo>
                <a:lnTo>
                  <a:pt x="1961965" y="506028"/>
                </a:lnTo>
                <a:cubicBezTo>
                  <a:pt x="1935332" y="500109"/>
                  <a:pt x="1908534" y="494889"/>
                  <a:pt x="1882066" y="488272"/>
                </a:cubicBezTo>
                <a:cubicBezTo>
                  <a:pt x="1872988" y="486002"/>
                  <a:pt x="1861279" y="486702"/>
                  <a:pt x="1855433" y="479395"/>
                </a:cubicBezTo>
                <a:cubicBezTo>
                  <a:pt x="1829978" y="447577"/>
                  <a:pt x="1865556" y="441755"/>
                  <a:pt x="1828800" y="417251"/>
                </a:cubicBezTo>
                <a:cubicBezTo>
                  <a:pt x="1818648" y="410483"/>
                  <a:pt x="1805126" y="411332"/>
                  <a:pt x="1793289" y="408373"/>
                </a:cubicBezTo>
                <a:cubicBezTo>
                  <a:pt x="1777508" y="361027"/>
                  <a:pt x="1797234" y="396535"/>
                  <a:pt x="1757779" y="372862"/>
                </a:cubicBezTo>
                <a:cubicBezTo>
                  <a:pt x="1750602" y="368556"/>
                  <a:pt x="1747509" y="358850"/>
                  <a:pt x="1740023" y="355107"/>
                </a:cubicBezTo>
                <a:cubicBezTo>
                  <a:pt x="1723283" y="346737"/>
                  <a:pt x="1686757" y="337352"/>
                  <a:pt x="1686757" y="337352"/>
                </a:cubicBezTo>
                <a:cubicBezTo>
                  <a:pt x="1680839" y="331433"/>
                  <a:pt x="1676488" y="323339"/>
                  <a:pt x="1669002" y="319596"/>
                </a:cubicBezTo>
                <a:cubicBezTo>
                  <a:pt x="1638015" y="304102"/>
                  <a:pt x="1587160" y="294561"/>
                  <a:pt x="1553592" y="292963"/>
                </a:cubicBezTo>
                <a:cubicBezTo>
                  <a:pt x="1450094" y="288035"/>
                  <a:pt x="1346447" y="287045"/>
                  <a:pt x="1242874" y="284086"/>
                </a:cubicBezTo>
                <a:cubicBezTo>
                  <a:pt x="1213282" y="281127"/>
                  <a:pt x="1183328" y="280689"/>
                  <a:pt x="1154097" y="275208"/>
                </a:cubicBezTo>
                <a:cubicBezTo>
                  <a:pt x="1135702" y="271759"/>
                  <a:pt x="1118586" y="263371"/>
                  <a:pt x="1100831" y="257453"/>
                </a:cubicBezTo>
                <a:lnTo>
                  <a:pt x="1074198" y="248575"/>
                </a:lnTo>
                <a:cubicBezTo>
                  <a:pt x="1065320" y="239697"/>
                  <a:pt x="1058011" y="228906"/>
                  <a:pt x="1047565" y="221942"/>
                </a:cubicBezTo>
                <a:cubicBezTo>
                  <a:pt x="1039779" y="216751"/>
                  <a:pt x="1029302" y="217249"/>
                  <a:pt x="1020932" y="213064"/>
                </a:cubicBezTo>
                <a:cubicBezTo>
                  <a:pt x="1011389" y="208292"/>
                  <a:pt x="1003177" y="201227"/>
                  <a:pt x="994299" y="195309"/>
                </a:cubicBezTo>
                <a:cubicBezTo>
                  <a:pt x="988381" y="186431"/>
                  <a:pt x="984875" y="175341"/>
                  <a:pt x="976544" y="168676"/>
                </a:cubicBezTo>
                <a:cubicBezTo>
                  <a:pt x="969237" y="162830"/>
                  <a:pt x="957935" y="164613"/>
                  <a:pt x="949911" y="159798"/>
                </a:cubicBezTo>
                <a:cubicBezTo>
                  <a:pt x="942734" y="155492"/>
                  <a:pt x="938074" y="147961"/>
                  <a:pt x="932155" y="142043"/>
                </a:cubicBezTo>
                <a:cubicBezTo>
                  <a:pt x="929196" y="133165"/>
                  <a:pt x="930893" y="120849"/>
                  <a:pt x="923278" y="115410"/>
                </a:cubicBezTo>
                <a:cubicBezTo>
                  <a:pt x="908048" y="104532"/>
                  <a:pt x="870012" y="97655"/>
                  <a:pt x="870012" y="97655"/>
                </a:cubicBezTo>
                <a:cubicBezTo>
                  <a:pt x="829915" y="57558"/>
                  <a:pt x="881504" y="102581"/>
                  <a:pt x="807868" y="71022"/>
                </a:cubicBezTo>
                <a:cubicBezTo>
                  <a:pt x="800175" y="67725"/>
                  <a:pt x="797290" y="57572"/>
                  <a:pt x="790113" y="53266"/>
                </a:cubicBezTo>
                <a:cubicBezTo>
                  <a:pt x="782089" y="48451"/>
                  <a:pt x="772358" y="47348"/>
                  <a:pt x="763480" y="44389"/>
                </a:cubicBezTo>
                <a:cubicBezTo>
                  <a:pt x="746965" y="27874"/>
                  <a:pt x="741490" y="20078"/>
                  <a:pt x="719091" y="8878"/>
                </a:cubicBezTo>
                <a:cubicBezTo>
                  <a:pt x="710721" y="4693"/>
                  <a:pt x="701336" y="2959"/>
                  <a:pt x="692458" y="0"/>
                </a:cubicBezTo>
                <a:cubicBezTo>
                  <a:pt x="680621" y="2959"/>
                  <a:pt x="668680" y="5526"/>
                  <a:pt x="656948" y="8878"/>
                </a:cubicBezTo>
                <a:cubicBezTo>
                  <a:pt x="647950" y="11449"/>
                  <a:pt x="639673" y="17756"/>
                  <a:pt x="630315" y="17756"/>
                </a:cubicBezTo>
                <a:cubicBezTo>
                  <a:pt x="620957" y="17756"/>
                  <a:pt x="612560" y="11837"/>
                  <a:pt x="603682" y="8878"/>
                </a:cubicBezTo>
                <a:cubicBezTo>
                  <a:pt x="542676" y="29214"/>
                  <a:pt x="603715" y="-89"/>
                  <a:pt x="568171" y="97655"/>
                </a:cubicBezTo>
                <a:cubicBezTo>
                  <a:pt x="564525" y="107682"/>
                  <a:pt x="552164" y="114444"/>
                  <a:pt x="541538" y="115410"/>
                </a:cubicBezTo>
                <a:cubicBezTo>
                  <a:pt x="453077" y="123452"/>
                  <a:pt x="363985" y="121329"/>
                  <a:pt x="275208" y="124288"/>
                </a:cubicBezTo>
                <a:cubicBezTo>
                  <a:pt x="269289" y="130206"/>
                  <a:pt x="261758" y="134866"/>
                  <a:pt x="257452" y="142043"/>
                </a:cubicBezTo>
                <a:cubicBezTo>
                  <a:pt x="252637" y="150067"/>
                  <a:pt x="249386" y="159353"/>
                  <a:pt x="248575" y="168676"/>
                </a:cubicBezTo>
                <a:cubicBezTo>
                  <a:pt x="243442" y="227712"/>
                  <a:pt x="246489" y="287361"/>
                  <a:pt x="239697" y="346229"/>
                </a:cubicBezTo>
                <a:cubicBezTo>
                  <a:pt x="237552" y="364821"/>
                  <a:pt x="227860" y="381740"/>
                  <a:pt x="221942" y="399495"/>
                </a:cubicBezTo>
                <a:lnTo>
                  <a:pt x="213064" y="426129"/>
                </a:lnTo>
                <a:cubicBezTo>
                  <a:pt x="210105" y="458680"/>
                  <a:pt x="209866" y="491595"/>
                  <a:pt x="204186" y="523783"/>
                </a:cubicBezTo>
                <a:cubicBezTo>
                  <a:pt x="198853" y="554003"/>
                  <a:pt x="184659" y="575256"/>
                  <a:pt x="177553" y="603682"/>
                </a:cubicBezTo>
                <a:cubicBezTo>
                  <a:pt x="172590" y="623536"/>
                  <a:pt x="159569" y="679486"/>
                  <a:pt x="150920" y="692459"/>
                </a:cubicBezTo>
                <a:cubicBezTo>
                  <a:pt x="145002" y="701337"/>
                  <a:pt x="141497" y="712427"/>
                  <a:pt x="133165" y="719092"/>
                </a:cubicBezTo>
                <a:cubicBezTo>
                  <a:pt x="125858" y="724938"/>
                  <a:pt x="115410" y="725010"/>
                  <a:pt x="106532" y="727969"/>
                </a:cubicBezTo>
                <a:lnTo>
                  <a:pt x="71021" y="763480"/>
                </a:lnTo>
                <a:cubicBezTo>
                  <a:pt x="47347" y="787154"/>
                  <a:pt x="62145" y="796031"/>
                  <a:pt x="26633" y="807868"/>
                </a:cubicBezTo>
                <a:cubicBezTo>
                  <a:pt x="18211" y="810675"/>
                  <a:pt x="8878" y="807868"/>
                  <a:pt x="0" y="807868"/>
                </a:cubicBezTo>
                <a:lnTo>
                  <a:pt x="0" y="807868"/>
                </a:lnTo>
                <a:lnTo>
                  <a:pt x="1961965" y="506028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5051394" y="4394447"/>
            <a:ext cx="748351" cy="221941"/>
          </a:xfrm>
          <a:custGeom>
            <a:avLst/>
            <a:gdLst>
              <a:gd name="connsiteX0" fmla="*/ 701336 w 748351"/>
              <a:gd name="connsiteY0" fmla="*/ 26633 h 221941"/>
              <a:gd name="connsiteX1" fmla="*/ 701336 w 748351"/>
              <a:gd name="connsiteY1" fmla="*/ 26633 h 221941"/>
              <a:gd name="connsiteX2" fmla="*/ 585926 w 748351"/>
              <a:gd name="connsiteY2" fmla="*/ 115409 h 221941"/>
              <a:gd name="connsiteX3" fmla="*/ 426128 w 748351"/>
              <a:gd name="connsiteY3" fmla="*/ 124287 h 221941"/>
              <a:gd name="connsiteX4" fmla="*/ 0 w 748351"/>
              <a:gd name="connsiteY4" fmla="*/ 133165 h 221941"/>
              <a:gd name="connsiteX5" fmla="*/ 8878 w 748351"/>
              <a:gd name="connsiteY5" fmla="*/ 213064 h 221941"/>
              <a:gd name="connsiteX6" fmla="*/ 35511 w 748351"/>
              <a:gd name="connsiteY6" fmla="*/ 221941 h 221941"/>
              <a:gd name="connsiteX7" fmla="*/ 115410 w 748351"/>
              <a:gd name="connsiteY7" fmla="*/ 213064 h 221941"/>
              <a:gd name="connsiteX8" fmla="*/ 443884 w 748351"/>
              <a:gd name="connsiteY8" fmla="*/ 204186 h 221941"/>
              <a:gd name="connsiteX9" fmla="*/ 541538 w 748351"/>
              <a:gd name="connsiteY9" fmla="*/ 177553 h 221941"/>
              <a:gd name="connsiteX10" fmla="*/ 648070 w 748351"/>
              <a:gd name="connsiteY10" fmla="*/ 168675 h 221941"/>
              <a:gd name="connsiteX11" fmla="*/ 736847 w 748351"/>
              <a:gd name="connsiteY11" fmla="*/ 159798 h 221941"/>
              <a:gd name="connsiteX12" fmla="*/ 736847 w 748351"/>
              <a:gd name="connsiteY12" fmla="*/ 44388 h 221941"/>
              <a:gd name="connsiteX13" fmla="*/ 727969 w 748351"/>
              <a:gd name="connsiteY13" fmla="*/ 17755 h 221941"/>
              <a:gd name="connsiteX14" fmla="*/ 701336 w 748351"/>
              <a:gd name="connsiteY14" fmla="*/ 0 h 221941"/>
              <a:gd name="connsiteX15" fmla="*/ 648070 w 748351"/>
              <a:gd name="connsiteY15" fmla="*/ 8877 h 221941"/>
              <a:gd name="connsiteX16" fmla="*/ 639192 w 748351"/>
              <a:gd name="connsiteY16" fmla="*/ 35510 h 221941"/>
              <a:gd name="connsiteX17" fmla="*/ 621437 w 748351"/>
              <a:gd name="connsiteY17" fmla="*/ 53266 h 221941"/>
              <a:gd name="connsiteX18" fmla="*/ 603682 w 748351"/>
              <a:gd name="connsiteY18" fmla="*/ 79899 h 221941"/>
              <a:gd name="connsiteX19" fmla="*/ 577049 w 748351"/>
              <a:gd name="connsiteY19" fmla="*/ 115409 h 221941"/>
              <a:gd name="connsiteX20" fmla="*/ 62144 w 748351"/>
              <a:gd name="connsiteY20" fmla="*/ 142042 h 221941"/>
              <a:gd name="connsiteX21" fmla="*/ 443884 w 748351"/>
              <a:gd name="connsiteY21" fmla="*/ 133165 h 221941"/>
              <a:gd name="connsiteX22" fmla="*/ 443884 w 748351"/>
              <a:gd name="connsiteY22" fmla="*/ 133165 h 221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48351" h="221941">
                <a:moveTo>
                  <a:pt x="701336" y="26633"/>
                </a:moveTo>
                <a:lnTo>
                  <a:pt x="701336" y="26633"/>
                </a:lnTo>
                <a:cubicBezTo>
                  <a:pt x="622990" y="93786"/>
                  <a:pt x="661893" y="64765"/>
                  <a:pt x="585926" y="115409"/>
                </a:cubicBezTo>
                <a:cubicBezTo>
                  <a:pt x="541537" y="145001"/>
                  <a:pt x="479452" y="122671"/>
                  <a:pt x="426128" y="124287"/>
                </a:cubicBezTo>
                <a:lnTo>
                  <a:pt x="0" y="133165"/>
                </a:lnTo>
                <a:cubicBezTo>
                  <a:pt x="2959" y="159798"/>
                  <a:pt x="-1074" y="188184"/>
                  <a:pt x="8878" y="213064"/>
                </a:cubicBezTo>
                <a:cubicBezTo>
                  <a:pt x="12353" y="221752"/>
                  <a:pt x="26153" y="221941"/>
                  <a:pt x="35511" y="221941"/>
                </a:cubicBezTo>
                <a:cubicBezTo>
                  <a:pt x="62308" y="221941"/>
                  <a:pt x="88638" y="214228"/>
                  <a:pt x="115410" y="213064"/>
                </a:cubicBezTo>
                <a:cubicBezTo>
                  <a:pt x="224838" y="208306"/>
                  <a:pt x="334393" y="207145"/>
                  <a:pt x="443884" y="204186"/>
                </a:cubicBezTo>
                <a:cubicBezTo>
                  <a:pt x="481749" y="191565"/>
                  <a:pt x="502756" y="182116"/>
                  <a:pt x="541538" y="177553"/>
                </a:cubicBezTo>
                <a:cubicBezTo>
                  <a:pt x="576928" y="173389"/>
                  <a:pt x="612583" y="171901"/>
                  <a:pt x="648070" y="168675"/>
                </a:cubicBezTo>
                <a:lnTo>
                  <a:pt x="736847" y="159798"/>
                </a:lnTo>
                <a:cubicBezTo>
                  <a:pt x="753991" y="108363"/>
                  <a:pt x="750269" y="131633"/>
                  <a:pt x="736847" y="44388"/>
                </a:cubicBezTo>
                <a:cubicBezTo>
                  <a:pt x="735424" y="35139"/>
                  <a:pt x="733815" y="25062"/>
                  <a:pt x="727969" y="17755"/>
                </a:cubicBezTo>
                <a:cubicBezTo>
                  <a:pt x="721304" y="9424"/>
                  <a:pt x="710214" y="5918"/>
                  <a:pt x="701336" y="0"/>
                </a:cubicBezTo>
                <a:cubicBezTo>
                  <a:pt x="683581" y="2959"/>
                  <a:pt x="663699" y="-53"/>
                  <a:pt x="648070" y="8877"/>
                </a:cubicBezTo>
                <a:cubicBezTo>
                  <a:pt x="639945" y="13520"/>
                  <a:pt x="644007" y="27486"/>
                  <a:pt x="639192" y="35510"/>
                </a:cubicBezTo>
                <a:cubicBezTo>
                  <a:pt x="634886" y="42687"/>
                  <a:pt x="626666" y="46730"/>
                  <a:pt x="621437" y="53266"/>
                </a:cubicBezTo>
                <a:cubicBezTo>
                  <a:pt x="614772" y="61598"/>
                  <a:pt x="608454" y="70356"/>
                  <a:pt x="603682" y="79899"/>
                </a:cubicBezTo>
                <a:cubicBezTo>
                  <a:pt x="585399" y="116465"/>
                  <a:pt x="608345" y="99762"/>
                  <a:pt x="577049" y="115409"/>
                </a:cubicBezTo>
                <a:lnTo>
                  <a:pt x="62144" y="142042"/>
                </a:lnTo>
                <a:lnTo>
                  <a:pt x="443884" y="133165"/>
                </a:lnTo>
                <a:lnTo>
                  <a:pt x="443884" y="133165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2885243" y="4421080"/>
            <a:ext cx="1775534" cy="159798"/>
          </a:xfrm>
          <a:custGeom>
            <a:avLst/>
            <a:gdLst>
              <a:gd name="connsiteX0" fmla="*/ 1775534 w 1775534"/>
              <a:gd name="connsiteY0" fmla="*/ 71021 h 159798"/>
              <a:gd name="connsiteX1" fmla="*/ 1775534 w 1775534"/>
              <a:gd name="connsiteY1" fmla="*/ 71021 h 159798"/>
              <a:gd name="connsiteX2" fmla="*/ 1704512 w 1775534"/>
              <a:gd name="connsiteY2" fmla="*/ 97654 h 159798"/>
              <a:gd name="connsiteX3" fmla="*/ 1677879 w 1775534"/>
              <a:gd name="connsiteY3" fmla="*/ 106532 h 159798"/>
              <a:gd name="connsiteX4" fmla="*/ 1633491 w 1775534"/>
              <a:gd name="connsiteY4" fmla="*/ 115409 h 159798"/>
              <a:gd name="connsiteX5" fmla="*/ 1606858 w 1775534"/>
              <a:gd name="connsiteY5" fmla="*/ 124287 h 159798"/>
              <a:gd name="connsiteX6" fmla="*/ 1313895 w 1775534"/>
              <a:gd name="connsiteY6" fmla="*/ 124287 h 159798"/>
              <a:gd name="connsiteX7" fmla="*/ 0 w 1775534"/>
              <a:gd name="connsiteY7" fmla="*/ 159798 h 159798"/>
              <a:gd name="connsiteX8" fmla="*/ 195308 w 1775534"/>
              <a:gd name="connsiteY8" fmla="*/ 0 h 159798"/>
              <a:gd name="connsiteX9" fmla="*/ 1447060 w 1775534"/>
              <a:gd name="connsiteY9" fmla="*/ 71021 h 159798"/>
              <a:gd name="connsiteX10" fmla="*/ 1775534 w 1775534"/>
              <a:gd name="connsiteY10" fmla="*/ 71021 h 159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75534" h="159798">
                <a:moveTo>
                  <a:pt x="1775534" y="71021"/>
                </a:moveTo>
                <a:lnTo>
                  <a:pt x="1775534" y="71021"/>
                </a:lnTo>
                <a:lnTo>
                  <a:pt x="1704512" y="97654"/>
                </a:lnTo>
                <a:cubicBezTo>
                  <a:pt x="1695717" y="100852"/>
                  <a:pt x="1686958" y="104262"/>
                  <a:pt x="1677879" y="106532"/>
                </a:cubicBezTo>
                <a:cubicBezTo>
                  <a:pt x="1663241" y="110192"/>
                  <a:pt x="1648129" y="111749"/>
                  <a:pt x="1633491" y="115409"/>
                </a:cubicBezTo>
                <a:cubicBezTo>
                  <a:pt x="1624412" y="117679"/>
                  <a:pt x="1616212" y="124027"/>
                  <a:pt x="1606858" y="124287"/>
                </a:cubicBezTo>
                <a:cubicBezTo>
                  <a:pt x="1509241" y="126999"/>
                  <a:pt x="1411549" y="124287"/>
                  <a:pt x="1313895" y="124287"/>
                </a:cubicBezTo>
                <a:lnTo>
                  <a:pt x="0" y="159798"/>
                </a:lnTo>
                <a:lnTo>
                  <a:pt x="195308" y="0"/>
                </a:lnTo>
                <a:lnTo>
                  <a:pt x="1447060" y="71021"/>
                </a:lnTo>
                <a:lnTo>
                  <a:pt x="1775534" y="7102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13"/>
          <p:cNvSpPr/>
          <p:nvPr/>
        </p:nvSpPr>
        <p:spPr>
          <a:xfrm>
            <a:off x="5832629" y="3746377"/>
            <a:ext cx="213064" cy="514905"/>
          </a:xfrm>
          <a:custGeom>
            <a:avLst/>
            <a:gdLst>
              <a:gd name="connsiteX0" fmla="*/ 213064 w 213064"/>
              <a:gd name="connsiteY0" fmla="*/ 0 h 514905"/>
              <a:gd name="connsiteX1" fmla="*/ 17755 w 213064"/>
              <a:gd name="connsiteY1" fmla="*/ 8877 h 514905"/>
              <a:gd name="connsiteX2" fmla="*/ 26633 w 213064"/>
              <a:gd name="connsiteY2" fmla="*/ 106532 h 514905"/>
              <a:gd name="connsiteX3" fmla="*/ 26633 w 213064"/>
              <a:gd name="connsiteY3" fmla="*/ 106532 h 514905"/>
              <a:gd name="connsiteX4" fmla="*/ 0 w 213064"/>
              <a:gd name="connsiteY4" fmla="*/ 168675 h 514905"/>
              <a:gd name="connsiteX5" fmla="*/ 0 w 213064"/>
              <a:gd name="connsiteY5" fmla="*/ 514905 h 514905"/>
              <a:gd name="connsiteX6" fmla="*/ 213064 w 213064"/>
              <a:gd name="connsiteY6" fmla="*/ 0 h 51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3064" h="514905">
                <a:moveTo>
                  <a:pt x="213064" y="0"/>
                </a:moveTo>
                <a:lnTo>
                  <a:pt x="17755" y="8877"/>
                </a:lnTo>
                <a:cubicBezTo>
                  <a:pt x="27287" y="94658"/>
                  <a:pt x="26633" y="61979"/>
                  <a:pt x="26633" y="106532"/>
                </a:cubicBezTo>
                <a:lnTo>
                  <a:pt x="26633" y="106532"/>
                </a:lnTo>
                <a:lnTo>
                  <a:pt x="0" y="168675"/>
                </a:lnTo>
                <a:lnTo>
                  <a:pt x="0" y="514905"/>
                </a:lnTo>
                <a:lnTo>
                  <a:pt x="213064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14"/>
          <p:cNvSpPr/>
          <p:nvPr/>
        </p:nvSpPr>
        <p:spPr>
          <a:xfrm>
            <a:off x="5805996" y="3906175"/>
            <a:ext cx="97654" cy="328474"/>
          </a:xfrm>
          <a:custGeom>
            <a:avLst/>
            <a:gdLst>
              <a:gd name="connsiteX0" fmla="*/ 0 w 97654"/>
              <a:gd name="connsiteY0" fmla="*/ 310718 h 328474"/>
              <a:gd name="connsiteX1" fmla="*/ 53266 w 97654"/>
              <a:gd name="connsiteY1" fmla="*/ 0 h 328474"/>
              <a:gd name="connsiteX2" fmla="*/ 97654 w 97654"/>
              <a:gd name="connsiteY2" fmla="*/ 328474 h 328474"/>
              <a:gd name="connsiteX3" fmla="*/ 0 w 97654"/>
              <a:gd name="connsiteY3" fmla="*/ 310718 h 328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54" h="328474">
                <a:moveTo>
                  <a:pt x="0" y="310718"/>
                </a:moveTo>
                <a:lnTo>
                  <a:pt x="53266" y="0"/>
                </a:lnTo>
                <a:lnTo>
                  <a:pt x="97654" y="328474"/>
                </a:lnTo>
                <a:lnTo>
                  <a:pt x="0" y="310718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391400" y="4106545"/>
            <a:ext cx="190130" cy="287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066800" y="4580878"/>
            <a:ext cx="152400" cy="3721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1184872" y="4556094"/>
            <a:ext cx="6396658" cy="495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04800" y="4386816"/>
            <a:ext cx="872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$ 0  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21076" y="3370386"/>
            <a:ext cx="872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$ 3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77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6707" y="453955"/>
            <a:ext cx="571060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Steem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Increased in value along with BitCoin!</a:t>
            </a:r>
          </a:p>
          <a:p>
            <a:pPr algn="ctr"/>
            <a:r>
              <a:rPr lang="en-US" sz="2400" b="1" dirty="0"/>
              <a:t>Dropped from </a:t>
            </a:r>
            <a:r>
              <a:rPr lang="en-US" sz="2400" b="1" dirty="0" smtClean="0"/>
              <a:t>$4.50 </a:t>
            </a:r>
            <a:r>
              <a:rPr lang="en-US" sz="2400" b="1" dirty="0"/>
              <a:t>to $</a:t>
            </a:r>
            <a:r>
              <a:rPr lang="en-US" sz="2400" b="1" dirty="0" smtClean="0"/>
              <a:t>1.50 </a:t>
            </a:r>
            <a:r>
              <a:rPr lang="en-US" sz="2400" b="1" dirty="0"/>
              <a:t>within </a:t>
            </a:r>
            <a:r>
              <a:rPr lang="en-US" sz="2400" b="1" dirty="0" smtClean="0"/>
              <a:t>1 year!</a:t>
            </a:r>
            <a:endParaRPr lang="en-US" sz="2400" b="1" dirty="0"/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Also </a:t>
            </a:r>
            <a:r>
              <a:rPr lang="en-US" sz="2400" b="1" dirty="0"/>
              <a:t>exhibited Huge Volatility!</a:t>
            </a:r>
          </a:p>
          <a:p>
            <a:pPr algn="ctr"/>
            <a:r>
              <a:rPr lang="en-US" sz="2400" b="1" dirty="0"/>
              <a:t>Now at a “stable lower price” of </a:t>
            </a:r>
            <a:r>
              <a:rPr lang="en-US" sz="2400" b="1" dirty="0" smtClean="0"/>
              <a:t>$1.15.</a:t>
            </a:r>
          </a:p>
        </p:txBody>
      </p:sp>
    </p:spTree>
    <p:extLst>
      <p:ext uri="{BB962C8B-B14F-4D97-AF65-F5344CB8AC3E}">
        <p14:creationId xmlns:p14="http://schemas.microsoft.com/office/powerpoint/2010/main" val="148227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0316" y="453955"/>
            <a:ext cx="41233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OneCoin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Price Since </a:t>
            </a:r>
            <a:r>
              <a:rPr lang="en-US" sz="2400" b="1" dirty="0" smtClean="0"/>
              <a:t>Inception (my data)</a:t>
            </a:r>
            <a:endParaRPr lang="en-US" sz="2400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33" y="2031507"/>
            <a:ext cx="79343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00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56202" y="453955"/>
            <a:ext cx="283160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BitCoin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Price Since Inception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80" y="1981200"/>
            <a:ext cx="725805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4953000" y="2743200"/>
            <a:ext cx="1371600" cy="1371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7848600" y="3200400"/>
            <a:ext cx="2286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3886200" y="4229100"/>
            <a:ext cx="914400" cy="190500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6324600" y="3200400"/>
            <a:ext cx="1524000" cy="914400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800600" y="2743200"/>
            <a:ext cx="152400" cy="1485900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953000" y="2504243"/>
            <a:ext cx="0" cy="2389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462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8923" y="453955"/>
            <a:ext cx="590616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OneCoin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Price Since </a:t>
            </a:r>
            <a:r>
              <a:rPr lang="en-US" sz="2400" b="1" dirty="0" smtClean="0"/>
              <a:t>Inception (my data) Avg. 10%/Qtr</a:t>
            </a:r>
            <a:endParaRPr lang="en-US" sz="2400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33" y="2031507"/>
            <a:ext cx="79343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1981200" y="2438400"/>
            <a:ext cx="4800600" cy="2895600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69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11981" y="453955"/>
            <a:ext cx="5120056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OneCoin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Private Company – Now under OneLife</a:t>
            </a:r>
          </a:p>
          <a:p>
            <a:pPr algn="ctr"/>
            <a:r>
              <a:rPr lang="en-US" sz="2400" b="1" dirty="0" smtClean="0"/>
              <a:t>“Going Public” in January 2017</a:t>
            </a:r>
          </a:p>
          <a:p>
            <a:pPr algn="ctr"/>
            <a:r>
              <a:rPr lang="en-US" sz="2400" b="1" dirty="0" smtClean="0"/>
              <a:t>Backed by Gold Deposit in Dubai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Funded by Members</a:t>
            </a:r>
          </a:p>
          <a:p>
            <a:pPr algn="ctr"/>
            <a:r>
              <a:rPr lang="en-US" sz="2400" b="1" dirty="0" smtClean="0"/>
              <a:t>Introduced by Sponsors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Created to Fix</a:t>
            </a:r>
          </a:p>
          <a:p>
            <a:pPr algn="ctr"/>
            <a:r>
              <a:rPr lang="en-US" sz="2400" b="1" dirty="0" smtClean="0"/>
              <a:t>All of the problems with BitCoin</a:t>
            </a:r>
          </a:p>
          <a:p>
            <a:pPr algn="ctr"/>
            <a:r>
              <a:rPr lang="en-US" sz="2400" b="1" dirty="0" smtClean="0"/>
              <a:t>Just Like</a:t>
            </a:r>
          </a:p>
          <a:p>
            <a:pPr algn="ctr"/>
            <a:r>
              <a:rPr lang="en-US" sz="2400" b="1" dirty="0" smtClean="0"/>
              <a:t>Facebook has done with Myspace!</a:t>
            </a:r>
          </a:p>
          <a:p>
            <a:pPr algn="ctr"/>
            <a:r>
              <a:rPr lang="en-US" sz="2400" b="1" u="sng" dirty="0" smtClean="0"/>
              <a:t>It could be: The Next Big Thing!</a:t>
            </a:r>
            <a:endParaRPr lang="en-US" sz="2400" b="1" u="sng" dirty="0"/>
          </a:p>
          <a:p>
            <a:pPr algn="ctr"/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77087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04353" y="453955"/>
            <a:ext cx="6535314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OneCoin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Designed to be the One Coin for the Entire World!</a:t>
            </a:r>
            <a:endParaRPr lang="en-US" sz="2400" b="1" dirty="0"/>
          </a:p>
          <a:p>
            <a:pPr algn="ctr"/>
            <a:r>
              <a:rPr lang="en-US" sz="2400" b="1" dirty="0" smtClean="0"/>
              <a:t>100x number of BitCoins</a:t>
            </a:r>
          </a:p>
          <a:p>
            <a:pPr algn="ctr"/>
            <a:r>
              <a:rPr lang="en-US" sz="2400" b="1" dirty="0" smtClean="0"/>
              <a:t>(Soon to be 5700x: Coming in October 2016)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Easy to Join.</a:t>
            </a:r>
          </a:p>
          <a:p>
            <a:pPr algn="ctr"/>
            <a:r>
              <a:rPr lang="en-US" sz="2400" b="1" u="sng" dirty="0" smtClean="0"/>
              <a:t>All done on your computer with the internet!</a:t>
            </a:r>
            <a:endParaRPr lang="en-US" sz="2400" b="1" u="sng" dirty="0"/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u="sng" dirty="0" smtClean="0"/>
              <a:t>Severe Limits on Selling</a:t>
            </a:r>
            <a:r>
              <a:rPr lang="en-US" sz="2400" b="1" dirty="0" smtClean="0"/>
              <a:t> -</a:t>
            </a:r>
          </a:p>
          <a:p>
            <a:pPr algn="ctr"/>
            <a:r>
              <a:rPr lang="en-US" sz="2400" b="1" dirty="0" smtClean="0"/>
              <a:t>5 to 40 coins per day per position max!</a:t>
            </a:r>
          </a:p>
          <a:p>
            <a:pPr algn="ctr"/>
            <a:r>
              <a:rPr lang="en-US" sz="2400" b="1" dirty="0" smtClean="0"/>
              <a:t>Upward Trend expected to continue!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u="sng" dirty="0" smtClean="0"/>
              <a:t>“Profit taking” not expected to decrease</a:t>
            </a:r>
          </a:p>
          <a:p>
            <a:pPr algn="ctr"/>
            <a:r>
              <a:rPr lang="en-US" sz="2400" b="1" u="sng" dirty="0" smtClean="0"/>
              <a:t>The OneCoin value for a very long time!</a:t>
            </a:r>
          </a:p>
          <a:p>
            <a:pPr algn="ctr"/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232832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6526" y="453955"/>
            <a:ext cx="731097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OneCoin</a:t>
            </a:r>
            <a:endParaRPr lang="en-US" sz="3600" b="1" dirty="0"/>
          </a:p>
          <a:p>
            <a:pPr algn="ctr"/>
            <a:endParaRPr lang="en-US" sz="2400" b="1" dirty="0"/>
          </a:p>
          <a:p>
            <a:pPr algn="ctr"/>
            <a:r>
              <a:rPr lang="en-US" sz="2400" b="1" u="sng" dirty="0" smtClean="0"/>
              <a:t>Paid</a:t>
            </a:r>
            <a:r>
              <a:rPr lang="en-US" sz="2400" b="1" dirty="0" smtClean="0"/>
              <a:t> Members Worldwide (my data) Over 240 Countries</a:t>
            </a:r>
          </a:p>
          <a:p>
            <a:pPr algn="ctr"/>
            <a:r>
              <a:rPr lang="en-US" sz="2400" b="1" dirty="0" smtClean="0"/>
              <a:t>Increasing at 4,000 members per DAY! (my data)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22" y="2438400"/>
            <a:ext cx="7943850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93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00792" y="453955"/>
            <a:ext cx="394242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Evolution of Money</a:t>
            </a:r>
            <a:endParaRPr lang="en-US" sz="3600" b="1" dirty="0"/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From Gold to Digital Money</a:t>
            </a:r>
          </a:p>
        </p:txBody>
      </p:sp>
      <p:pic>
        <p:nvPicPr>
          <p:cNvPr id="3074" name="Picture 7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2133599"/>
            <a:ext cx="7326495" cy="411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5800" y="1981200"/>
            <a:ext cx="1219200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315200" y="1943099"/>
            <a:ext cx="1219200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00200" y="6172200"/>
            <a:ext cx="5867400" cy="2666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76400" y="6019800"/>
            <a:ext cx="457200" cy="2857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057400" y="6096000"/>
            <a:ext cx="9144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133600" y="6096000"/>
            <a:ext cx="1752600" cy="3428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3280" y="453955"/>
            <a:ext cx="8197437" cy="6463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Digital Currency</a:t>
            </a:r>
          </a:p>
          <a:p>
            <a:pPr algn="ctr"/>
            <a:r>
              <a:rPr lang="en-US" sz="3600" b="1" dirty="0" smtClean="0"/>
              <a:t>Including OneCoin</a:t>
            </a:r>
            <a:endParaRPr lang="en-US" sz="3600" b="1" dirty="0"/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Patrick Bailey, PhD</a:t>
            </a:r>
          </a:p>
          <a:p>
            <a:pPr algn="ctr"/>
            <a:r>
              <a:rPr lang="en-US" sz="2400" b="1" dirty="0"/>
              <a:t>An Independent Marketing Associate for OneLife and OneCoin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Other Data and</a:t>
            </a:r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Detailed </a:t>
            </a:r>
            <a:r>
              <a:rPr lang="en-US" sz="2400" b="1" dirty="0"/>
              <a:t>Information At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PADRAK OneCoin</a:t>
            </a:r>
            <a:endParaRPr lang="en-US" sz="2400" b="1" dirty="0"/>
          </a:p>
          <a:p>
            <a:pPr algn="ctr"/>
            <a:r>
              <a:rPr lang="en-US" sz="2400" b="1" dirty="0">
                <a:hlinkClick r:id="rId2"/>
              </a:rPr>
              <a:t>www.padrak.com/onecoin</a:t>
            </a:r>
            <a:r>
              <a:rPr lang="en-US" sz="2400" b="1" dirty="0" smtClean="0">
                <a:hlinkClick r:id="rId2"/>
              </a:rPr>
              <a:t>/</a:t>
            </a:r>
            <a:endParaRPr lang="en-US" sz="2400" b="1" dirty="0" smtClean="0"/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14600" y="4343400"/>
            <a:ext cx="4191000" cy="1143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37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49238" y="453953"/>
            <a:ext cx="347024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PADRAK OneCoin Website</a:t>
            </a:r>
            <a:endParaRPr lang="en-US" b="1" dirty="0"/>
          </a:p>
          <a:p>
            <a:pPr algn="ctr"/>
            <a:r>
              <a:rPr lang="en-US" dirty="0"/>
              <a:t> </a:t>
            </a:r>
          </a:p>
          <a:p>
            <a:pPr algn="ctr"/>
            <a:r>
              <a:rPr lang="en-US" dirty="0" smtClean="0">
                <a:hlinkClick r:id="rId2"/>
              </a:rPr>
              <a:t>http://www.padrak.com/onecoin/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0" y="1524000"/>
            <a:ext cx="5972175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0" y="2438400"/>
            <a:ext cx="270510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737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1281" y="453955"/>
            <a:ext cx="724147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Founder of OneCoin</a:t>
            </a:r>
            <a:endParaRPr lang="en-US" sz="3600" b="1" dirty="0"/>
          </a:p>
          <a:p>
            <a:pPr algn="ctr"/>
            <a:endParaRPr lang="en-US" sz="2400" dirty="0"/>
          </a:p>
          <a:p>
            <a:pPr algn="ctr"/>
            <a:r>
              <a:rPr lang="en-US" sz="2400" b="1" dirty="0" smtClean="0"/>
              <a:t>Founded in </a:t>
            </a:r>
            <a:r>
              <a:rPr lang="en-US" sz="2400" b="1" dirty="0"/>
              <a:t>J</a:t>
            </a:r>
            <a:r>
              <a:rPr lang="en-US" sz="2400" b="1" dirty="0" smtClean="0"/>
              <a:t>anuary 2015 by</a:t>
            </a:r>
          </a:p>
          <a:p>
            <a:pPr algn="ctr"/>
            <a:r>
              <a:rPr lang="en-US" sz="2400" b="1" dirty="0" smtClean="0"/>
              <a:t>Dr</a:t>
            </a:r>
            <a:r>
              <a:rPr lang="en-US" sz="2400" b="1" dirty="0"/>
              <a:t>. Ruja </a:t>
            </a:r>
            <a:r>
              <a:rPr lang="en-US" sz="2400" b="1" dirty="0" smtClean="0"/>
              <a:t>Ignatova (Bulgaria) - 2 Books on Cryptocurrency</a:t>
            </a:r>
          </a:p>
          <a:p>
            <a:pPr algn="ctr"/>
            <a:r>
              <a:rPr lang="en-US" sz="2400" b="1" dirty="0" smtClean="0"/>
              <a:t>Twice Voted Business Woman of the Year!</a:t>
            </a:r>
          </a:p>
          <a:p>
            <a:pPr algn="ctr"/>
            <a:endParaRPr lang="en-US" sz="2400" b="1" dirty="0" smtClean="0"/>
          </a:p>
          <a:p>
            <a:pPr algn="ctr"/>
            <a:endParaRPr lang="en-US" sz="2400" b="1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86" y="2828692"/>
            <a:ext cx="3053658" cy="402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3013358"/>
            <a:ext cx="2644749" cy="3758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7767" y="2586048"/>
            <a:ext cx="3505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Cover of Forbes Magazine (Paid)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870882" y="2580455"/>
            <a:ext cx="335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IT Cover February 2016 (Invited)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97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15782" y="453955"/>
            <a:ext cx="331244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Dr. </a:t>
            </a:r>
            <a:r>
              <a:rPr lang="en-US" sz="3600" b="1" dirty="0" err="1" smtClean="0"/>
              <a:t>Ruja’s</a:t>
            </a:r>
            <a:r>
              <a:rPr lang="en-US" sz="3600" b="1" dirty="0" smtClean="0"/>
              <a:t> Books</a:t>
            </a:r>
            <a:endParaRPr lang="en-US" sz="2400" b="1" dirty="0"/>
          </a:p>
          <a:p>
            <a:pPr algn="ctr"/>
            <a:r>
              <a:rPr lang="en-US" sz="2400" b="1" dirty="0" smtClean="0"/>
              <a:t>On Digital Money</a:t>
            </a:r>
          </a:p>
          <a:p>
            <a:pPr algn="ctr"/>
            <a:r>
              <a:rPr lang="en-US" sz="2400" b="1" dirty="0" smtClean="0"/>
              <a:t>“Cryptocurrency”</a:t>
            </a:r>
          </a:p>
        </p:txBody>
      </p:sp>
      <p:pic>
        <p:nvPicPr>
          <p:cNvPr id="5122" name="Picture 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133600"/>
            <a:ext cx="7315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8200" y="2133600"/>
            <a:ext cx="990600" cy="419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266373" y="1838950"/>
            <a:ext cx="990600" cy="4561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00200" y="6248400"/>
            <a:ext cx="57912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791070" y="6019430"/>
            <a:ext cx="381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1970428" y="6036816"/>
            <a:ext cx="231234" cy="268573"/>
          </a:xfrm>
          <a:custGeom>
            <a:avLst/>
            <a:gdLst>
              <a:gd name="connsiteX0" fmla="*/ 231234 w 231234"/>
              <a:gd name="connsiteY0" fmla="*/ 186431 h 268573"/>
              <a:gd name="connsiteX1" fmla="*/ 231234 w 231234"/>
              <a:gd name="connsiteY1" fmla="*/ 186431 h 268573"/>
              <a:gd name="connsiteX2" fmla="*/ 222356 w 231234"/>
              <a:gd name="connsiteY2" fmla="*/ 88776 h 268573"/>
              <a:gd name="connsiteX3" fmla="*/ 213479 w 231234"/>
              <a:gd name="connsiteY3" fmla="*/ 44388 h 268573"/>
              <a:gd name="connsiteX4" fmla="*/ 186846 w 231234"/>
              <a:gd name="connsiteY4" fmla="*/ 35510 h 268573"/>
              <a:gd name="connsiteX5" fmla="*/ 151335 w 231234"/>
              <a:gd name="connsiteY5" fmla="*/ 17755 h 268573"/>
              <a:gd name="connsiteX6" fmla="*/ 98069 w 231234"/>
              <a:gd name="connsiteY6" fmla="*/ 0 h 268573"/>
              <a:gd name="connsiteX7" fmla="*/ 9292 w 231234"/>
              <a:gd name="connsiteY7" fmla="*/ 8877 h 268573"/>
              <a:gd name="connsiteX8" fmla="*/ 415 w 231234"/>
              <a:gd name="connsiteY8" fmla="*/ 44388 h 268573"/>
              <a:gd name="connsiteX9" fmla="*/ 18170 w 231234"/>
              <a:gd name="connsiteY9" fmla="*/ 213064 h 268573"/>
              <a:gd name="connsiteX10" fmla="*/ 44803 w 231234"/>
              <a:gd name="connsiteY10" fmla="*/ 248574 h 268573"/>
              <a:gd name="connsiteX11" fmla="*/ 231234 w 231234"/>
              <a:gd name="connsiteY11" fmla="*/ 186431 h 26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234" h="268573">
                <a:moveTo>
                  <a:pt x="231234" y="186431"/>
                </a:moveTo>
                <a:lnTo>
                  <a:pt x="231234" y="186431"/>
                </a:lnTo>
                <a:cubicBezTo>
                  <a:pt x="228275" y="153879"/>
                  <a:pt x="226410" y="121210"/>
                  <a:pt x="222356" y="88776"/>
                </a:cubicBezTo>
                <a:cubicBezTo>
                  <a:pt x="220484" y="73804"/>
                  <a:pt x="221849" y="56943"/>
                  <a:pt x="213479" y="44388"/>
                </a:cubicBezTo>
                <a:cubicBezTo>
                  <a:pt x="208288" y="36602"/>
                  <a:pt x="195447" y="39196"/>
                  <a:pt x="186846" y="35510"/>
                </a:cubicBezTo>
                <a:cubicBezTo>
                  <a:pt x="174682" y="30297"/>
                  <a:pt x="163623" y="22670"/>
                  <a:pt x="151335" y="17755"/>
                </a:cubicBezTo>
                <a:cubicBezTo>
                  <a:pt x="133958" y="10804"/>
                  <a:pt x="98069" y="0"/>
                  <a:pt x="98069" y="0"/>
                </a:cubicBezTo>
                <a:cubicBezTo>
                  <a:pt x="68477" y="2959"/>
                  <a:pt x="36366" y="-3429"/>
                  <a:pt x="9292" y="8877"/>
                </a:cubicBezTo>
                <a:cubicBezTo>
                  <a:pt x="-1816" y="13926"/>
                  <a:pt x="-115" y="32198"/>
                  <a:pt x="415" y="44388"/>
                </a:cubicBezTo>
                <a:cubicBezTo>
                  <a:pt x="2871" y="100871"/>
                  <a:pt x="5641" y="157934"/>
                  <a:pt x="18170" y="213064"/>
                </a:cubicBezTo>
                <a:cubicBezTo>
                  <a:pt x="46895" y="339457"/>
                  <a:pt x="44803" y="204123"/>
                  <a:pt x="44803" y="248574"/>
                </a:cubicBezTo>
                <a:lnTo>
                  <a:pt x="231234" y="18643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18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9427" y="453955"/>
            <a:ext cx="6245171" cy="5447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Regarding Possible Fraud</a:t>
            </a:r>
            <a:endParaRPr lang="en-US" sz="3600" b="1" dirty="0"/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All digital currencies are regulated by law.</a:t>
            </a:r>
          </a:p>
          <a:p>
            <a:pPr algn="ctr"/>
            <a:r>
              <a:rPr lang="en-US" sz="2400" b="1" dirty="0" smtClean="0"/>
              <a:t>Only OneCoin is publically audited each month!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The OneCoin Company has also been</a:t>
            </a:r>
          </a:p>
          <a:p>
            <a:pPr algn="ctr"/>
            <a:r>
              <a:rPr lang="en-US" sz="2400" b="1" dirty="0"/>
              <a:t>Legally Investigated in 4 Different Countries!</a:t>
            </a:r>
          </a:p>
          <a:p>
            <a:pPr algn="ctr"/>
            <a:r>
              <a:rPr lang="en-US" sz="2400" b="1" dirty="0" smtClean="0"/>
              <a:t>and </a:t>
            </a:r>
            <a:r>
              <a:rPr lang="en-US" sz="2400" b="1" dirty="0"/>
              <a:t>Legally Approved By</a:t>
            </a:r>
            <a:r>
              <a:rPr lang="en-US" sz="2400" b="1" dirty="0" smtClean="0"/>
              <a:t>:</a:t>
            </a:r>
            <a:endParaRPr lang="en-US" sz="2400" b="1" dirty="0"/>
          </a:p>
          <a:p>
            <a:pPr algn="ctr"/>
            <a:r>
              <a:rPr lang="en-US" sz="2400" b="1" dirty="0" smtClean="0"/>
              <a:t>Germany (Most Strict Laws)</a:t>
            </a:r>
            <a:endParaRPr lang="en-US" sz="2400" b="1" dirty="0"/>
          </a:p>
          <a:p>
            <a:pPr algn="ctr"/>
            <a:r>
              <a:rPr lang="en-US" sz="2400" b="1" dirty="0"/>
              <a:t>Finland</a:t>
            </a:r>
          </a:p>
          <a:p>
            <a:pPr algn="ctr"/>
            <a:r>
              <a:rPr lang="en-US" sz="2400" b="1" dirty="0" smtClean="0"/>
              <a:t>Vietnam</a:t>
            </a:r>
            <a:endParaRPr lang="en-US" sz="2400" b="1" dirty="0"/>
          </a:p>
          <a:p>
            <a:pPr algn="ctr"/>
            <a:r>
              <a:rPr lang="en-US" sz="2400" b="1" dirty="0"/>
              <a:t>Sweden</a:t>
            </a:r>
          </a:p>
          <a:p>
            <a:pPr algn="ctr"/>
            <a:r>
              <a:rPr lang="en-US" sz="2400" b="1" dirty="0" smtClean="0"/>
              <a:t>Thailand</a:t>
            </a:r>
          </a:p>
          <a:p>
            <a:pPr algn="ctr"/>
            <a:r>
              <a:rPr lang="en-US" sz="2400" b="1" dirty="0" smtClean="0"/>
              <a:t>Etc…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4305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5989" y="453955"/>
            <a:ext cx="58811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Finland Decides OneCoin is a Legal as Any Other Investment</a:t>
            </a:r>
          </a:p>
          <a:p>
            <a:pPr algn="ctr"/>
            <a:r>
              <a:rPr lang="en-US" b="1" dirty="0" smtClean="0"/>
              <a:t>Dr</a:t>
            </a:r>
            <a:r>
              <a:rPr lang="en-US" b="1" dirty="0"/>
              <a:t>. Ruja Ignatova On Finnish </a:t>
            </a:r>
            <a:r>
              <a:rPr lang="en-US" b="1" dirty="0" smtClean="0"/>
              <a:t>Television 11/27/15 (2:19)</a:t>
            </a:r>
          </a:p>
          <a:p>
            <a:pPr algn="ctr"/>
            <a:r>
              <a:rPr lang="en-US" b="1" dirty="0" smtClean="0"/>
              <a:t>She Speaks in English.</a:t>
            </a:r>
            <a:endParaRPr lang="en-US" b="1" dirty="0"/>
          </a:p>
          <a:p>
            <a:pPr algn="ctr"/>
            <a:endParaRPr 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1447800"/>
            <a:ext cx="7315200" cy="4577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581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52433" y="453955"/>
            <a:ext cx="483914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China Approves PayCard</a:t>
            </a:r>
            <a:endParaRPr lang="en-US" sz="3600" b="1" dirty="0"/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Approved for OneCoin</a:t>
            </a:r>
          </a:p>
        </p:txBody>
      </p:sp>
      <p:pic>
        <p:nvPicPr>
          <p:cNvPr id="1026" name="Picture 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31" y="2209799"/>
            <a:ext cx="7315201" cy="411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8200" y="2133600"/>
            <a:ext cx="990600" cy="419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255685" y="2209799"/>
            <a:ext cx="990600" cy="419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676400" y="6248400"/>
            <a:ext cx="5579285" cy="1523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31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6204" y="453955"/>
            <a:ext cx="709162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OneCoin Linked to Credit Cards</a:t>
            </a:r>
            <a:endParaRPr lang="en-US" sz="3600" b="1" dirty="0"/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Withdraw Cash from your OneCoin Computer Account</a:t>
            </a:r>
          </a:p>
        </p:txBody>
      </p:sp>
      <p:pic>
        <p:nvPicPr>
          <p:cNvPr id="2050" name="Picture 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33600"/>
            <a:ext cx="72136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4600" y="5638799"/>
            <a:ext cx="4038600" cy="658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90600" y="2133600"/>
            <a:ext cx="990600" cy="419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213600" y="2106227"/>
            <a:ext cx="990600" cy="419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81200" y="6019800"/>
            <a:ext cx="52324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03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3662" y="453955"/>
            <a:ext cx="6656694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Opening of OneCoin Offices</a:t>
            </a:r>
            <a:endParaRPr lang="en-US" sz="3600" b="1" dirty="0"/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Sophia, Bulgaria</a:t>
            </a:r>
          </a:p>
          <a:p>
            <a:pPr algn="ctr"/>
            <a:r>
              <a:rPr lang="en-US" sz="2400" b="1" dirty="0" smtClean="0"/>
              <a:t>May 15, 2016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OneLife Video</a:t>
            </a:r>
          </a:p>
          <a:p>
            <a:pPr algn="ctr"/>
            <a:r>
              <a:rPr lang="en-US" sz="2400" b="1" dirty="0" smtClean="0"/>
              <a:t>2:55 minutes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>
                <a:hlinkClick r:id="rId2"/>
              </a:rPr>
              <a:t>https://</a:t>
            </a:r>
            <a:r>
              <a:rPr lang="en-US" sz="2400" b="1" dirty="0" smtClean="0">
                <a:hlinkClick r:id="rId2"/>
              </a:rPr>
              <a:t>www.youtube.com/watch?v=xrdecL9AGRk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As released by the </a:t>
            </a:r>
            <a:r>
              <a:rPr lang="en-US" sz="2400" b="1" dirty="0" err="1" smtClean="0"/>
              <a:t>OneLife</a:t>
            </a:r>
            <a:r>
              <a:rPr lang="en-US" sz="2400" b="1" dirty="0" smtClean="0"/>
              <a:t> Company</a:t>
            </a:r>
          </a:p>
          <a:p>
            <a:pPr algn="ctr"/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29605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2146" y="453955"/>
            <a:ext cx="7919732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OneCoin Advantages</a:t>
            </a:r>
            <a:endParaRPr lang="en-US" sz="3600" b="1" dirty="0"/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International.</a:t>
            </a:r>
            <a:endParaRPr lang="en-US" sz="2400" b="1" dirty="0"/>
          </a:p>
          <a:p>
            <a:pPr algn="ctr"/>
            <a:r>
              <a:rPr lang="en-US" sz="2400" b="1" u="sng" dirty="0" smtClean="0"/>
              <a:t>They </a:t>
            </a:r>
            <a:r>
              <a:rPr lang="en-US" sz="2400" b="1" u="sng" dirty="0"/>
              <a:t>are Mining! - No Travel – No Meetings</a:t>
            </a:r>
          </a:p>
          <a:p>
            <a:pPr algn="ctr"/>
            <a:r>
              <a:rPr lang="en-US" sz="2400" b="1" dirty="0" smtClean="0"/>
              <a:t>No Marketing Required!</a:t>
            </a:r>
          </a:p>
          <a:p>
            <a:pPr algn="ctr"/>
            <a:r>
              <a:rPr lang="en-US" sz="2400" b="1" u="sng" dirty="0" smtClean="0"/>
              <a:t>Proved “Not A Scam” in All </a:t>
            </a:r>
            <a:r>
              <a:rPr lang="en-US" sz="2400" b="1" u="sng" dirty="0"/>
              <a:t>C</a:t>
            </a:r>
            <a:r>
              <a:rPr lang="en-US" sz="2400" b="1" u="sng" dirty="0" smtClean="0"/>
              <a:t>ountries in Operation.</a:t>
            </a:r>
            <a:endParaRPr lang="en-US" sz="2400" b="1" u="sng" dirty="0"/>
          </a:p>
          <a:p>
            <a:pPr algn="ctr"/>
            <a:r>
              <a:rPr lang="en-US" sz="2400" b="1" dirty="0"/>
              <a:t>Done by Computer and </a:t>
            </a:r>
            <a:r>
              <a:rPr lang="en-US" sz="2400" b="1" dirty="0" smtClean="0"/>
              <a:t>Internet.</a:t>
            </a:r>
          </a:p>
          <a:p>
            <a:pPr algn="ctr"/>
            <a:r>
              <a:rPr lang="en-US" sz="2400" b="1" dirty="0" smtClean="0"/>
              <a:t>Very Popular in China (An outside investment!).</a:t>
            </a:r>
          </a:p>
          <a:p>
            <a:pPr algn="ctr"/>
            <a:r>
              <a:rPr lang="en-US" sz="2400" b="1" dirty="0" smtClean="0"/>
              <a:t>Value Increasing about 10% every 3 Months. *</a:t>
            </a:r>
          </a:p>
          <a:p>
            <a:pPr algn="ctr"/>
            <a:r>
              <a:rPr lang="en-US" sz="2400" b="1" dirty="0" smtClean="0"/>
              <a:t>Value expected to at Least Double by December 2017. *</a:t>
            </a:r>
          </a:p>
          <a:p>
            <a:pPr algn="ctr"/>
            <a:r>
              <a:rPr lang="en-US" sz="2400" b="1" dirty="0" smtClean="0"/>
              <a:t>Sponsors and Members (Binary Tree).</a:t>
            </a:r>
            <a:endParaRPr lang="en-US" sz="2400" b="1" dirty="0"/>
          </a:p>
          <a:p>
            <a:pPr algn="ctr"/>
            <a:r>
              <a:rPr lang="en-US" sz="2400" b="1" u="sng" dirty="0"/>
              <a:t>Purchase Educational </a:t>
            </a:r>
            <a:r>
              <a:rPr lang="en-US" sz="2400" b="1" u="sng" dirty="0" smtClean="0"/>
              <a:t>Packages - Several </a:t>
            </a:r>
            <a:r>
              <a:rPr lang="en-US" sz="2400" b="1" u="sng" dirty="0"/>
              <a:t>Membership </a:t>
            </a:r>
            <a:r>
              <a:rPr lang="en-US" sz="2400" b="1" u="sng" dirty="0" smtClean="0"/>
              <a:t>Levels.</a:t>
            </a:r>
            <a:endParaRPr lang="en-US" sz="2400" b="1" u="sng" dirty="0"/>
          </a:p>
          <a:p>
            <a:pPr algn="ctr"/>
            <a:r>
              <a:rPr lang="en-US" sz="2400" b="1" dirty="0" smtClean="0"/>
              <a:t>Member Login and Dashboard Screens.</a:t>
            </a:r>
            <a:endParaRPr lang="en-US" sz="2400" b="1" dirty="0"/>
          </a:p>
          <a:p>
            <a:pPr algn="ctr"/>
            <a:r>
              <a:rPr lang="en-US" sz="2400" b="1" u="sng" dirty="0" smtClean="0"/>
              <a:t>Has been working great since June 2015!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* Past performance is no guarantee of future results.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447800" y="6553200"/>
            <a:ext cx="6400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880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0088" y="453955"/>
            <a:ext cx="7263848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Digital Currency Summary</a:t>
            </a:r>
            <a:endParaRPr lang="en-US" sz="3600" b="1" dirty="0"/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Digital Currency “Coins” are like serial numbers on bills.</a:t>
            </a:r>
          </a:p>
          <a:p>
            <a:pPr algn="ctr"/>
            <a:r>
              <a:rPr lang="en-US" sz="2400" b="1" dirty="0" smtClean="0"/>
              <a:t>Computer money.</a:t>
            </a:r>
          </a:p>
          <a:p>
            <a:pPr algn="ctr"/>
            <a:r>
              <a:rPr lang="en-US" sz="2400" b="1" dirty="0" smtClean="0"/>
              <a:t>Wanted by banks and merchants.</a:t>
            </a:r>
          </a:p>
          <a:p>
            <a:pPr algn="ctr"/>
            <a:r>
              <a:rPr lang="en-US" sz="2400" b="1" dirty="0" smtClean="0"/>
              <a:t>Coins are mined and exist electronically.</a:t>
            </a:r>
          </a:p>
          <a:p>
            <a:pPr algn="ctr"/>
            <a:r>
              <a:rPr lang="en-US" sz="2400" b="1" dirty="0" smtClean="0"/>
              <a:t>BitCoin has many big problems.</a:t>
            </a:r>
          </a:p>
          <a:p>
            <a:pPr algn="ctr"/>
            <a:r>
              <a:rPr lang="en-US" sz="2400" b="1" dirty="0" smtClean="0"/>
              <a:t>Over 400 other DCs are now being produced.</a:t>
            </a:r>
          </a:p>
          <a:p>
            <a:pPr algn="ctr"/>
            <a:r>
              <a:rPr lang="en-US" sz="2400" b="1" dirty="0" smtClean="0"/>
              <a:t>Largest are: </a:t>
            </a:r>
          </a:p>
          <a:p>
            <a:pPr algn="ctr"/>
            <a:r>
              <a:rPr lang="en-US" sz="2400" b="1" dirty="0" smtClean="0"/>
              <a:t>BitCoin, OneCoin, </a:t>
            </a:r>
          </a:p>
          <a:p>
            <a:pPr algn="ctr"/>
            <a:r>
              <a:rPr lang="en-US" sz="2400" b="1" dirty="0" smtClean="0"/>
              <a:t>Ethereum, Ripple, LiteCoin, &amp; Steem.</a:t>
            </a:r>
          </a:p>
          <a:p>
            <a:pPr algn="ctr"/>
            <a:r>
              <a:rPr lang="en-US" sz="2400" b="1" dirty="0" smtClean="0"/>
              <a:t>OneCoin is Private (Now).</a:t>
            </a:r>
          </a:p>
          <a:p>
            <a:pPr algn="ctr"/>
            <a:r>
              <a:rPr lang="en-US" sz="2400" b="1" dirty="0" smtClean="0"/>
              <a:t>Designed to fix and replace BitCoin.</a:t>
            </a:r>
          </a:p>
          <a:p>
            <a:pPr algn="ctr"/>
            <a:r>
              <a:rPr lang="en-US" sz="2400" b="1" dirty="0" smtClean="0"/>
              <a:t>Going public on FOREX in January!</a:t>
            </a:r>
          </a:p>
          <a:p>
            <a:pPr algn="ctr"/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270819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97450" y="453955"/>
            <a:ext cx="6149120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OneCoin Conference History</a:t>
            </a:r>
            <a:endParaRPr lang="en-US" sz="3600" b="1" dirty="0"/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Organized - January 2015</a:t>
            </a:r>
          </a:p>
          <a:p>
            <a:pPr algn="ctr"/>
            <a:r>
              <a:rPr lang="en-US" sz="2400" b="1" u="sng" dirty="0" smtClean="0"/>
              <a:t>Dubai Launch Event - May 2015</a:t>
            </a:r>
          </a:p>
          <a:p>
            <a:pPr algn="ctr"/>
            <a:r>
              <a:rPr lang="en-US" sz="2400" b="1" u="sng" dirty="0" smtClean="0"/>
              <a:t>Chinese TV Programs – Nov 2015</a:t>
            </a:r>
          </a:p>
          <a:p>
            <a:pPr algn="ctr"/>
            <a:r>
              <a:rPr lang="en-US" sz="2400" b="1" dirty="0" smtClean="0"/>
              <a:t>On MSN TV Program– Dec 2015</a:t>
            </a:r>
            <a:endParaRPr lang="en-US" sz="2400" b="1" dirty="0"/>
          </a:p>
          <a:p>
            <a:pPr algn="ctr"/>
            <a:r>
              <a:rPr lang="en-US" sz="2400" b="1" u="sng" dirty="0"/>
              <a:t>Sophia </a:t>
            </a:r>
            <a:r>
              <a:rPr lang="en-US" sz="2400" b="1" u="sng" dirty="0" smtClean="0"/>
              <a:t>Main Office Grand Opening - April </a:t>
            </a:r>
            <a:r>
              <a:rPr lang="en-US" sz="2400" b="1" u="sng" dirty="0"/>
              <a:t>2016</a:t>
            </a:r>
          </a:p>
          <a:p>
            <a:pPr algn="ctr"/>
            <a:r>
              <a:rPr lang="en-US" sz="2400" b="1" u="sng" dirty="0" smtClean="0"/>
              <a:t>London</a:t>
            </a:r>
            <a:r>
              <a:rPr lang="en-US" sz="2400" b="1" dirty="0" smtClean="0"/>
              <a:t> CoinRush Event - June 2016</a:t>
            </a:r>
          </a:p>
          <a:p>
            <a:pPr algn="ctr"/>
            <a:r>
              <a:rPr lang="en-US" sz="2400" b="1" dirty="0" smtClean="0"/>
              <a:t>Convention in </a:t>
            </a:r>
            <a:r>
              <a:rPr lang="en-US" sz="2400" b="1" u="sng" dirty="0" smtClean="0"/>
              <a:t>Malaysia</a:t>
            </a:r>
            <a:r>
              <a:rPr lang="en-US" sz="2400" b="1" dirty="0" smtClean="0"/>
              <a:t> - June 2016 </a:t>
            </a:r>
          </a:p>
          <a:p>
            <a:pPr algn="ctr"/>
            <a:r>
              <a:rPr lang="en-US" sz="2400" b="1" dirty="0" smtClean="0"/>
              <a:t>Convention </a:t>
            </a:r>
            <a:r>
              <a:rPr lang="en-US" sz="2400" b="1" u="sng" dirty="0" smtClean="0"/>
              <a:t>Tokyo</a:t>
            </a:r>
            <a:r>
              <a:rPr lang="en-US" sz="2400" b="1" dirty="0" smtClean="0"/>
              <a:t> - July 2016</a:t>
            </a:r>
          </a:p>
          <a:p>
            <a:pPr algn="ctr"/>
            <a:r>
              <a:rPr lang="en-US" sz="2400" b="1" u="sng" dirty="0" smtClean="0"/>
              <a:t>Planned Major Event – Oct 2016</a:t>
            </a:r>
          </a:p>
          <a:p>
            <a:pPr algn="ctr"/>
            <a:r>
              <a:rPr lang="en-US" sz="2400" b="1" dirty="0" smtClean="0"/>
              <a:t>Coin Doubling, and</a:t>
            </a:r>
          </a:p>
          <a:p>
            <a:pPr algn="ctr"/>
            <a:r>
              <a:rPr lang="en-US" sz="2400" b="1" dirty="0" smtClean="0"/>
              <a:t>Coin Limit Expansion (57x)</a:t>
            </a:r>
          </a:p>
          <a:p>
            <a:pPr algn="ctr"/>
            <a:r>
              <a:rPr lang="en-US" sz="2400" b="1" u="sng" dirty="0" smtClean="0"/>
              <a:t>Public FOREX Event – January 2017</a:t>
            </a:r>
          </a:p>
          <a:p>
            <a:pPr algn="ctr"/>
            <a:r>
              <a:rPr lang="en-US" sz="2400" b="1" dirty="0" smtClean="0"/>
              <a:t>OneCoin </a:t>
            </a:r>
            <a:r>
              <a:rPr lang="en-US" sz="2400" b="1" dirty="0"/>
              <a:t>G</a:t>
            </a:r>
            <a:r>
              <a:rPr lang="en-US" sz="2400" b="1" dirty="0" smtClean="0"/>
              <a:t>oes </a:t>
            </a:r>
            <a:r>
              <a:rPr lang="en-US" sz="2400" b="1" dirty="0"/>
              <a:t>P</a:t>
            </a:r>
            <a:r>
              <a:rPr lang="en-US" sz="2400" b="1" dirty="0" smtClean="0"/>
              <a:t>ublic!</a:t>
            </a:r>
          </a:p>
          <a:p>
            <a:pPr algn="ctr"/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96293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7383" y="453955"/>
            <a:ext cx="7369261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Alternative Investments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Stocks (Profit on Puts: When Goes Down…)</a:t>
            </a:r>
          </a:p>
          <a:p>
            <a:pPr algn="ctr"/>
            <a:r>
              <a:rPr lang="en-US" sz="2400" b="1" dirty="0" smtClean="0"/>
              <a:t>Bonds (Inverse to Stocks)</a:t>
            </a:r>
          </a:p>
          <a:p>
            <a:pPr algn="ctr"/>
            <a:r>
              <a:rPr lang="en-US" sz="2400" b="1" dirty="0" smtClean="0"/>
              <a:t>Precious Metals (Controlled)</a:t>
            </a:r>
          </a:p>
          <a:p>
            <a:pPr algn="ctr"/>
            <a:r>
              <a:rPr lang="en-US" sz="2400" b="1" u="sng" dirty="0" smtClean="0"/>
              <a:t>All controlled</a:t>
            </a:r>
            <a:r>
              <a:rPr lang="en-US" sz="2400" b="1" dirty="0" smtClean="0"/>
              <a:t> by the futures put/call derivatives market!</a:t>
            </a:r>
            <a:endParaRPr lang="en-US" sz="2400" b="1" dirty="0"/>
          </a:p>
          <a:p>
            <a:pPr algn="ctr"/>
            <a:r>
              <a:rPr lang="en-US" sz="2400" b="1" dirty="0" smtClean="0"/>
              <a:t>Paper Gold (Is it real? Diluted?)</a:t>
            </a:r>
          </a:p>
          <a:p>
            <a:pPr algn="ctr"/>
            <a:r>
              <a:rPr lang="en-US" sz="2400" b="1" dirty="0" smtClean="0"/>
              <a:t>Paper Commodities (Same…)</a:t>
            </a:r>
          </a:p>
          <a:p>
            <a:pPr algn="ctr"/>
            <a:r>
              <a:rPr lang="en-US" sz="2400" b="1" dirty="0" smtClean="0"/>
              <a:t>Paper Money (The new bills: 20s, 50s, 100s)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Or:</a:t>
            </a:r>
            <a:endParaRPr lang="en-US" sz="2400" b="1" dirty="0"/>
          </a:p>
          <a:p>
            <a:pPr algn="ctr"/>
            <a:r>
              <a:rPr lang="en-US" sz="2400" b="1" dirty="0" smtClean="0"/>
              <a:t>Pre-IPOs</a:t>
            </a:r>
          </a:p>
          <a:p>
            <a:pPr algn="ctr"/>
            <a:r>
              <a:rPr lang="en-US" sz="2400" b="1" dirty="0" smtClean="0"/>
              <a:t>Real Estate</a:t>
            </a:r>
          </a:p>
          <a:p>
            <a:pPr algn="ctr"/>
            <a:r>
              <a:rPr lang="en-US" sz="2400" b="1" dirty="0" smtClean="0"/>
              <a:t>Marriage into the Business</a:t>
            </a:r>
          </a:p>
          <a:p>
            <a:pPr algn="ctr"/>
            <a:r>
              <a:rPr lang="en-US" sz="2400" b="1" u="sng" dirty="0" smtClean="0"/>
              <a:t>Well they “used to work…”</a:t>
            </a:r>
            <a:endParaRPr lang="en-US" sz="2400" b="1" u="sng" dirty="0"/>
          </a:p>
        </p:txBody>
      </p:sp>
    </p:spTree>
    <p:extLst>
      <p:ext uri="{BB962C8B-B14F-4D97-AF65-F5344CB8AC3E}">
        <p14:creationId xmlns:p14="http://schemas.microsoft.com/office/powerpoint/2010/main" val="278363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1298" y="453955"/>
            <a:ext cx="6641433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Alternative Investments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u="sng" dirty="0" smtClean="0"/>
              <a:t>What to do?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Investment Companies Charge %s.</a:t>
            </a:r>
          </a:p>
          <a:p>
            <a:pPr algn="ctr"/>
            <a:r>
              <a:rPr lang="en-US" sz="2400" b="1" dirty="0" smtClean="0"/>
              <a:t>Sales are dropping.</a:t>
            </a:r>
          </a:p>
          <a:p>
            <a:pPr algn="ctr"/>
            <a:r>
              <a:rPr lang="en-US" sz="2400" b="1" dirty="0" smtClean="0"/>
              <a:t>Real Estate is Topping Out.</a:t>
            </a:r>
          </a:p>
          <a:p>
            <a:pPr algn="ctr"/>
            <a:r>
              <a:rPr lang="en-US" sz="2400" b="1" dirty="0" smtClean="0"/>
              <a:t>Banks are staring to charge negative interest!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Note:</a:t>
            </a:r>
          </a:p>
          <a:p>
            <a:pPr algn="ctr"/>
            <a:r>
              <a:rPr lang="en-US" sz="2400" b="1" dirty="0" smtClean="0"/>
              <a:t>INCOME Tax is 30-50%.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Digital Coin Gains is Capital Gains – Much Less Tax!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7599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8415" y="453955"/>
            <a:ext cx="56471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OneCoin</a:t>
            </a:r>
            <a:endParaRPr lang="en-US" sz="3600" b="1" dirty="0"/>
          </a:p>
          <a:p>
            <a:pPr algn="ctr"/>
            <a:endParaRPr lang="en-US" sz="2400" b="1" dirty="0"/>
          </a:p>
          <a:p>
            <a:pPr algn="ctr"/>
            <a:r>
              <a:rPr lang="en-US" sz="2400" b="1" u="sng" dirty="0" smtClean="0"/>
              <a:t>Paid</a:t>
            </a:r>
            <a:r>
              <a:rPr lang="en-US" sz="2400" b="1" dirty="0" smtClean="0"/>
              <a:t> Members Worldwide (my data)</a:t>
            </a:r>
          </a:p>
          <a:p>
            <a:pPr algn="ctr"/>
            <a:r>
              <a:rPr lang="en-US" sz="2400" b="1" dirty="0" smtClean="0"/>
              <a:t>Increasing at 4,000 members per DAY Avg.!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22" y="2514600"/>
            <a:ext cx="7943850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81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2374" y="453955"/>
            <a:ext cx="64792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OneCoin</a:t>
            </a:r>
            <a:endParaRPr lang="en-US" sz="3600" b="1" dirty="0"/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Paid Members Worldwide – GAINS (my data)</a:t>
            </a:r>
          </a:p>
          <a:p>
            <a:pPr algn="ctr"/>
            <a:r>
              <a:rPr lang="en-US" sz="2400" b="1" dirty="0" smtClean="0"/>
              <a:t>Increasing at Average of 4,000 Members per DAY!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8" y="2208281"/>
            <a:ext cx="6934200" cy="4370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91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88624" y="453955"/>
            <a:ext cx="6166752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OneCoin Binary Downline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A Sponsor </a:t>
            </a:r>
            <a:r>
              <a:rPr lang="en-US" sz="2400" b="1" dirty="0" smtClean="0"/>
              <a:t>enrolls Members.</a:t>
            </a:r>
            <a:endParaRPr lang="en-US" sz="2400" b="1" dirty="0"/>
          </a:p>
          <a:p>
            <a:pPr algn="ctr"/>
            <a:r>
              <a:rPr lang="en-US" sz="2400" b="1" dirty="0"/>
              <a:t>Anyone can enroll as many times as they want.</a:t>
            </a:r>
          </a:p>
          <a:p>
            <a:pPr algn="ctr"/>
            <a:r>
              <a:rPr lang="en-US" sz="2400" b="1" dirty="0" smtClean="0"/>
              <a:t>You can </a:t>
            </a:r>
            <a:r>
              <a:rPr lang="en-US" sz="2400" b="1" dirty="0"/>
              <a:t>also “upgrade” your </a:t>
            </a:r>
            <a:r>
              <a:rPr lang="en-US" sz="2400" b="1" dirty="0" smtClean="0"/>
              <a:t>own position.</a:t>
            </a:r>
          </a:p>
          <a:p>
            <a:pPr algn="ctr"/>
            <a:r>
              <a:rPr lang="en-US" sz="2400" b="1" u="sng" dirty="0" smtClean="0"/>
              <a:t>You do not have to market anything!</a:t>
            </a:r>
          </a:p>
          <a:p>
            <a:pPr algn="ctr"/>
            <a:r>
              <a:rPr lang="en-US" sz="2400" b="1" u="sng" dirty="0" smtClean="0"/>
              <a:t>No inventory. No products. No selling!</a:t>
            </a:r>
          </a:p>
          <a:p>
            <a:pPr algn="ctr"/>
            <a:r>
              <a:rPr lang="en-US" sz="2400" b="1" u="sng" dirty="0" smtClean="0"/>
              <a:t>Can be just an investment!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995" y="3733800"/>
            <a:ext cx="2843213" cy="245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80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1238" y="453955"/>
            <a:ext cx="6321539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OneCoin Binary Downline</a:t>
            </a:r>
            <a:endParaRPr lang="en-US" sz="3600" b="1" dirty="0"/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A Sponsor enrolls Members.</a:t>
            </a:r>
          </a:p>
          <a:p>
            <a:pPr algn="ctr"/>
            <a:r>
              <a:rPr lang="en-US" sz="2400" b="1" dirty="0"/>
              <a:t>Anyone can enroll as many times as they want.</a:t>
            </a:r>
          </a:p>
          <a:p>
            <a:pPr algn="ctr"/>
            <a:r>
              <a:rPr lang="en-US" sz="2400" b="1" dirty="0"/>
              <a:t>You can also “upgrade” your </a:t>
            </a:r>
            <a:r>
              <a:rPr lang="en-US" sz="2400" b="1" dirty="0" smtClean="0"/>
              <a:t>own position</a:t>
            </a:r>
            <a:r>
              <a:rPr lang="en-US" sz="2400" b="1" dirty="0"/>
              <a:t>.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Total Number would be by Powers of 2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/>
              <a:t>Total Number</a:t>
            </a:r>
            <a:r>
              <a:rPr lang="en-US" sz="2400" b="1" dirty="0" smtClean="0"/>
              <a:t> = 2 </a:t>
            </a:r>
            <a:r>
              <a:rPr lang="en-US" sz="2400" b="1" baseline="30000" dirty="0" smtClean="0"/>
              <a:t>Downline Levels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Total </a:t>
            </a:r>
            <a:r>
              <a:rPr lang="en-US" sz="2400" b="1" dirty="0" smtClean="0"/>
              <a:t>Number = 2.2 Million (On August 12, 2016)</a:t>
            </a:r>
          </a:p>
          <a:p>
            <a:pPr algn="ctr"/>
            <a:r>
              <a:rPr lang="en-US" sz="2400" b="1" dirty="0" smtClean="0"/>
              <a:t>So:</a:t>
            </a:r>
          </a:p>
          <a:p>
            <a:pPr algn="ctr"/>
            <a:r>
              <a:rPr lang="en-US" sz="2400" b="1" u="sng" dirty="0" smtClean="0"/>
              <a:t>Downline Levels (Filled) = Only 21 !</a:t>
            </a:r>
            <a:endParaRPr lang="en-US" sz="2400" b="1" u="sng" dirty="0"/>
          </a:p>
          <a:p>
            <a:pPr algn="ctr"/>
            <a:r>
              <a:rPr lang="en-US" sz="2400" b="1" dirty="0" smtClean="0"/>
              <a:t>Lots of Room to Expand!</a:t>
            </a:r>
          </a:p>
          <a:p>
            <a:pPr algn="ctr"/>
            <a:r>
              <a:rPr lang="en-US" sz="2400" b="1" dirty="0" smtClean="0"/>
              <a:t>OneCoin has a 5 year plan through 2021!</a:t>
            </a:r>
          </a:p>
        </p:txBody>
      </p:sp>
    </p:spTree>
    <p:extLst>
      <p:ext uri="{BB962C8B-B14F-4D97-AF65-F5344CB8AC3E}">
        <p14:creationId xmlns:p14="http://schemas.microsoft.com/office/powerpoint/2010/main" val="395551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5530" y="453955"/>
            <a:ext cx="565295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OneCoin Binary Downline</a:t>
            </a:r>
            <a:endParaRPr lang="en-US" sz="3600" b="1" dirty="0"/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Formed in Bulgaria</a:t>
            </a:r>
          </a:p>
          <a:p>
            <a:pPr algn="ctr"/>
            <a:r>
              <a:rPr lang="en-US" sz="2400" b="1" dirty="0" smtClean="0"/>
              <a:t>Official Launch in Dubai</a:t>
            </a:r>
          </a:p>
          <a:p>
            <a:pPr algn="ctr"/>
            <a:r>
              <a:rPr lang="en-US" sz="2400" b="1" dirty="0" smtClean="0"/>
              <a:t>Very Popular in China</a:t>
            </a:r>
          </a:p>
          <a:p>
            <a:pPr algn="ctr"/>
            <a:r>
              <a:rPr lang="en-US" sz="2400" b="1" dirty="0" smtClean="0"/>
              <a:t>London CoinRush June 2016</a:t>
            </a:r>
          </a:p>
          <a:p>
            <a:pPr algn="ctr"/>
            <a:r>
              <a:rPr lang="en-US" sz="2400" b="1" dirty="0" smtClean="0"/>
              <a:t>2.2 Million Members Worldwide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u="sng" dirty="0" smtClean="0"/>
              <a:t>Only 10,000 – 20,000 Members in the USA!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Hello!!!...</a:t>
            </a:r>
          </a:p>
          <a:p>
            <a:pPr algn="ctr"/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59117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8487" y="453955"/>
            <a:ext cx="7027053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OneCoin How It Works</a:t>
            </a:r>
            <a:endParaRPr lang="en-US" sz="3600" b="1" dirty="0"/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Everyone has a Sponsor.</a:t>
            </a:r>
          </a:p>
          <a:p>
            <a:pPr algn="ctr"/>
            <a:r>
              <a:rPr lang="en-US" sz="2400" b="1" dirty="0" smtClean="0"/>
              <a:t>Sponsor helps you to enroll.</a:t>
            </a:r>
          </a:p>
          <a:p>
            <a:pPr algn="ctr"/>
            <a:r>
              <a:rPr lang="en-US" sz="2400" b="1" dirty="0" smtClean="0"/>
              <a:t>Payment made to receive a Gift Code -</a:t>
            </a:r>
          </a:p>
          <a:p>
            <a:pPr algn="ctr"/>
            <a:r>
              <a:rPr lang="en-US" sz="2400" b="1" dirty="0" smtClean="0"/>
              <a:t>Made to a sponsor, the company, or a trusted up-line.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u="sng" dirty="0" smtClean="0"/>
              <a:t>Sponsor creates your network position.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You choose your unique User ID and Password.</a:t>
            </a:r>
          </a:p>
          <a:p>
            <a:pPr algn="ctr"/>
            <a:r>
              <a:rPr lang="en-US" sz="2400" b="1" dirty="0" smtClean="0"/>
              <a:t>You get your account Dashboard by email.</a:t>
            </a:r>
          </a:p>
          <a:p>
            <a:pPr algn="ctr"/>
            <a:r>
              <a:rPr lang="en-US" sz="2400" b="1" dirty="0" smtClean="0"/>
              <a:t>You enter your gift code to activate your account.</a:t>
            </a:r>
          </a:p>
          <a:p>
            <a:pPr algn="ctr"/>
            <a:r>
              <a:rPr lang="en-US" sz="2400" b="1" u="sng" dirty="0" smtClean="0"/>
              <a:t>All at your computer – at home!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u="sng" dirty="0" smtClean="0"/>
              <a:t>Sponsors are there to help you and assist!</a:t>
            </a:r>
          </a:p>
          <a:p>
            <a:pPr algn="ctr"/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220274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3021" y="453955"/>
            <a:ext cx="6937990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OneCoin How to Get the Coins</a:t>
            </a:r>
            <a:endParaRPr lang="en-US" sz="3600" b="1" dirty="0"/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Everyone has a Sponsor.</a:t>
            </a:r>
          </a:p>
          <a:p>
            <a:pPr algn="ctr"/>
            <a:r>
              <a:rPr lang="en-US" sz="2400" b="1" u="sng" dirty="0" smtClean="0"/>
              <a:t>You Purchase an Educational Package.</a:t>
            </a:r>
          </a:p>
          <a:p>
            <a:pPr algn="ctr"/>
            <a:r>
              <a:rPr lang="en-US" sz="2400" b="1" dirty="0" smtClean="0"/>
              <a:t>(Starter, Trader, Pro Trader, Tycoon, etc…)</a:t>
            </a:r>
          </a:p>
          <a:p>
            <a:pPr algn="ctr"/>
            <a:r>
              <a:rPr lang="en-US" sz="2400" b="1" dirty="0" smtClean="0"/>
              <a:t>Get Your </a:t>
            </a:r>
            <a:r>
              <a:rPr lang="en-US" sz="2400" b="1" u="sng" dirty="0" smtClean="0"/>
              <a:t>Gift Code</a:t>
            </a:r>
            <a:r>
              <a:rPr lang="en-US" sz="2400" b="1" dirty="0" smtClean="0"/>
              <a:t>.</a:t>
            </a:r>
          </a:p>
          <a:p>
            <a:pPr algn="ctr"/>
            <a:r>
              <a:rPr lang="en-US" sz="2400" b="1" dirty="0" smtClean="0"/>
              <a:t>Get Your </a:t>
            </a:r>
            <a:r>
              <a:rPr lang="en-US" sz="2400" b="1" u="sng" dirty="0" smtClean="0"/>
              <a:t>Dashboard</a:t>
            </a:r>
            <a:r>
              <a:rPr lang="en-US" sz="2400" b="1" dirty="0" smtClean="0"/>
              <a:t> Account:</a:t>
            </a:r>
          </a:p>
          <a:p>
            <a:pPr algn="ctr"/>
            <a:r>
              <a:rPr lang="en-US" sz="2400" b="1" dirty="0" smtClean="0"/>
              <a:t>Insert Gift Code – Get Your </a:t>
            </a:r>
            <a:r>
              <a:rPr lang="en-US" sz="2400" b="1" u="sng" dirty="0" smtClean="0"/>
              <a:t>Tokens</a:t>
            </a:r>
            <a:r>
              <a:rPr lang="en-US" sz="2400" b="1" dirty="0" smtClean="0"/>
              <a:t>.</a:t>
            </a:r>
          </a:p>
          <a:p>
            <a:pPr algn="ctr"/>
            <a:r>
              <a:rPr lang="en-US" sz="2400" b="1" dirty="0" smtClean="0"/>
              <a:t>Tokens Can Split! (Double!) -</a:t>
            </a:r>
          </a:p>
          <a:p>
            <a:pPr algn="ctr"/>
            <a:r>
              <a:rPr lang="en-US" sz="2400" b="1" dirty="0" smtClean="0"/>
              <a:t>About every 3 months – To the max number of splits.</a:t>
            </a:r>
          </a:p>
          <a:p>
            <a:pPr algn="ctr"/>
            <a:r>
              <a:rPr lang="en-US" sz="2400" b="1" dirty="0" smtClean="0"/>
              <a:t>Insert Tokens into mining.</a:t>
            </a:r>
          </a:p>
          <a:p>
            <a:pPr algn="ctr"/>
            <a:r>
              <a:rPr lang="en-US" sz="2400" b="1" u="sng" dirty="0" smtClean="0"/>
              <a:t>After mined: Coins = Tokens/Diff</a:t>
            </a:r>
          </a:p>
          <a:p>
            <a:pPr algn="ctr"/>
            <a:r>
              <a:rPr lang="en-US" sz="2400" b="1" u="sng" dirty="0" smtClean="0"/>
              <a:t>Diff and Value of Coins Increase over Time</a:t>
            </a:r>
          </a:p>
          <a:p>
            <a:pPr algn="ctr"/>
            <a:r>
              <a:rPr lang="en-US" sz="2400" b="1" dirty="0" smtClean="0"/>
              <a:t>(Both currently increasing at 10% every 3 months)</a:t>
            </a:r>
          </a:p>
          <a:p>
            <a:pPr algn="ctr"/>
            <a:r>
              <a:rPr lang="en-US" sz="2400" b="1" dirty="0" smtClean="0"/>
              <a:t>As more coins are mined, Diff goes up…</a:t>
            </a:r>
          </a:p>
        </p:txBody>
      </p:sp>
    </p:spTree>
    <p:extLst>
      <p:ext uri="{BB962C8B-B14F-4D97-AF65-F5344CB8AC3E}">
        <p14:creationId xmlns:p14="http://schemas.microsoft.com/office/powerpoint/2010/main" val="247559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1984" y="453955"/>
            <a:ext cx="6060056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What is Digital Currency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OneLife Official Video</a:t>
            </a:r>
          </a:p>
          <a:p>
            <a:pPr algn="ctr"/>
            <a:r>
              <a:rPr lang="en-US" sz="2400" b="1" dirty="0" smtClean="0"/>
              <a:t>July 2016</a:t>
            </a:r>
          </a:p>
          <a:p>
            <a:pPr algn="ctr"/>
            <a:r>
              <a:rPr lang="en-US" sz="2400" b="1" dirty="0" smtClean="0"/>
              <a:t>1:20 minutes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Actually Applies</a:t>
            </a:r>
          </a:p>
          <a:p>
            <a:pPr algn="ctr"/>
            <a:r>
              <a:rPr lang="en-US" sz="2400" b="1" dirty="0" smtClean="0"/>
              <a:t>To All Other Digital</a:t>
            </a:r>
          </a:p>
          <a:p>
            <a:pPr algn="ctr"/>
            <a:r>
              <a:rPr lang="en-US" sz="2400" b="1" dirty="0" smtClean="0"/>
              <a:t>Cryptocurrencies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>
                <a:hlinkClick r:id="rId2"/>
              </a:rPr>
              <a:t>https</a:t>
            </a:r>
            <a:r>
              <a:rPr lang="en-US" sz="2400" b="1" dirty="0">
                <a:hlinkClick r:id="rId2"/>
              </a:rPr>
              <a:t>://www.onecoin.eu/en/media-galleries</a:t>
            </a:r>
            <a:r>
              <a:rPr lang="en-US" sz="2400" b="1" dirty="0" smtClean="0">
                <a:hlinkClick r:id="rId2"/>
              </a:rPr>
              <a:t>#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Scroll down to see the video selections</a:t>
            </a:r>
          </a:p>
          <a:p>
            <a:pPr algn="ctr"/>
            <a:r>
              <a:rPr lang="en-US" sz="2400" b="1" dirty="0" smtClean="0"/>
              <a:t>(</a:t>
            </a:r>
            <a:r>
              <a:rPr lang="en-US" sz="2400" b="1" dirty="0"/>
              <a:t>Used because it is public </a:t>
            </a:r>
            <a:r>
              <a:rPr lang="en-US" sz="2400" b="1" dirty="0" smtClean="0"/>
              <a:t>domain)</a:t>
            </a:r>
          </a:p>
          <a:p>
            <a:pPr algn="ctr"/>
            <a:endParaRPr lang="en-US" sz="2400" b="1" dirty="0" smtClean="0"/>
          </a:p>
          <a:p>
            <a:pPr algn="ctr"/>
            <a:endParaRPr lang="en-US" sz="2400" b="1" dirty="0" smtClean="0"/>
          </a:p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3450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93735" y="453955"/>
            <a:ext cx="37565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Wire Transfers</a:t>
            </a:r>
            <a:endParaRPr lang="en-US" sz="3600" b="1" dirty="0"/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Available in Many Countries</a:t>
            </a:r>
          </a:p>
        </p:txBody>
      </p:sp>
      <p:pic>
        <p:nvPicPr>
          <p:cNvPr id="8194" name="Picture 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32" y="1931633"/>
            <a:ext cx="7967135" cy="4481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3400" y="1838950"/>
            <a:ext cx="1143000" cy="4638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543800" y="1833032"/>
            <a:ext cx="1143000" cy="4638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76400" y="6172200"/>
            <a:ext cx="381000" cy="1807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47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62000" y="373234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Starter Position Full Page Dashboard</a:t>
            </a:r>
            <a:endParaRPr lang="en-US" sz="3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84" y="1371600"/>
            <a:ext cx="8680032" cy="4882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966288" y="1943100"/>
            <a:ext cx="30480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01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62000" y="373234"/>
            <a:ext cx="7620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Starter Position – Account/Tokens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 smtClean="0"/>
              <a:t>Example:</a:t>
            </a:r>
          </a:p>
          <a:p>
            <a:pPr algn="ctr"/>
            <a:r>
              <a:rPr lang="en-US" b="1" dirty="0" smtClean="0"/>
              <a:t>Started with 1,100 Tokens (1/11/16)</a:t>
            </a:r>
          </a:p>
          <a:p>
            <a:pPr algn="ctr"/>
            <a:r>
              <a:rPr lang="en-US" b="1" dirty="0" smtClean="0"/>
              <a:t>Split Once (3/30/16)</a:t>
            </a:r>
          </a:p>
          <a:p>
            <a:pPr algn="ctr"/>
            <a:r>
              <a:rPr lang="en-US" b="1" dirty="0" smtClean="0"/>
              <a:t>2,200 Tokens at Diff of 57</a:t>
            </a:r>
          </a:p>
          <a:p>
            <a:pPr algn="ctr"/>
            <a:r>
              <a:rPr lang="en-US" b="1" dirty="0" smtClean="0"/>
              <a:t>Will get 38.6 OneCoins</a:t>
            </a:r>
          </a:p>
          <a:p>
            <a:pPr algn="ctr"/>
            <a:r>
              <a:rPr lang="en-US" b="1" dirty="0" smtClean="0"/>
              <a:t>At $7.42 ea</a:t>
            </a:r>
            <a:r>
              <a:rPr lang="en-US" b="1" dirty="0"/>
              <a:t> </a:t>
            </a:r>
            <a:r>
              <a:rPr lang="en-US" b="1" dirty="0" smtClean="0"/>
              <a:t>(8/12/16)</a:t>
            </a:r>
          </a:p>
          <a:p>
            <a:pPr algn="ctr"/>
            <a:r>
              <a:rPr lang="en-US" b="1" dirty="0" smtClean="0"/>
              <a:t>Returns $286.00</a:t>
            </a:r>
            <a:endParaRPr lang="en-US" b="1" dirty="0"/>
          </a:p>
          <a:p>
            <a:pPr algn="ctr"/>
            <a:endParaRPr lang="en-US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56" y="3512555"/>
            <a:ext cx="8784887" cy="219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-190500" y="3962400"/>
            <a:ext cx="2324100" cy="14767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3922" y="453955"/>
            <a:ext cx="5976188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OneCoin 3 Ways to Participate</a:t>
            </a:r>
            <a:endParaRPr lang="en-US" sz="3600" b="1" dirty="0"/>
          </a:p>
          <a:p>
            <a:pPr algn="ctr"/>
            <a:endParaRPr lang="en-US" sz="2400" b="1" dirty="0"/>
          </a:p>
          <a:p>
            <a:pPr algn="ctr"/>
            <a:r>
              <a:rPr lang="en-US" sz="2400" b="1" u="sng" dirty="0" smtClean="0"/>
              <a:t>1. Invest in the Coins for Value.</a:t>
            </a:r>
          </a:p>
          <a:p>
            <a:pPr algn="ctr"/>
            <a:r>
              <a:rPr lang="en-US" sz="2400" b="1" dirty="0" smtClean="0"/>
              <a:t>Done.</a:t>
            </a:r>
          </a:p>
          <a:p>
            <a:pPr algn="ctr"/>
            <a:r>
              <a:rPr lang="en-US" sz="2400" b="1" dirty="0" smtClean="0"/>
              <a:t>No Marketing Necessary.</a:t>
            </a:r>
          </a:p>
          <a:p>
            <a:pPr algn="ctr"/>
            <a:r>
              <a:rPr lang="en-US" sz="2400" b="1" dirty="0" smtClean="0"/>
              <a:t>- - - - - - -</a:t>
            </a:r>
            <a:endParaRPr lang="en-US" sz="2400" b="1" dirty="0"/>
          </a:p>
          <a:p>
            <a:pPr algn="ctr"/>
            <a:r>
              <a:rPr lang="en-US" sz="2400" b="1" u="sng" dirty="0" smtClean="0"/>
              <a:t>2. Share with Your Friends.</a:t>
            </a:r>
          </a:p>
          <a:p>
            <a:pPr algn="ctr"/>
            <a:r>
              <a:rPr lang="en-US" sz="2400" b="1" dirty="0" smtClean="0"/>
              <a:t>Signup Rewards (Cash and Tokens).</a:t>
            </a:r>
          </a:p>
          <a:p>
            <a:pPr algn="ctr"/>
            <a:r>
              <a:rPr lang="en-US" sz="2400" b="1" dirty="0"/>
              <a:t>- - - - - - </a:t>
            </a:r>
            <a:r>
              <a:rPr lang="en-US" sz="2400" b="1" dirty="0" smtClean="0"/>
              <a:t>-</a:t>
            </a:r>
            <a:endParaRPr lang="en-US" sz="2400" b="1" dirty="0"/>
          </a:p>
          <a:p>
            <a:pPr algn="ctr"/>
            <a:r>
              <a:rPr lang="en-US" sz="2400" b="1" u="sng" dirty="0" smtClean="0"/>
              <a:t>3. Join an Active Marketing Group (Free).</a:t>
            </a:r>
          </a:p>
          <a:p>
            <a:pPr algn="ctr"/>
            <a:r>
              <a:rPr lang="en-US" sz="2400" b="1" dirty="0"/>
              <a:t>Signup Rewards (Cash and Tokens</a:t>
            </a:r>
            <a:r>
              <a:rPr lang="en-US" sz="2400" b="1" dirty="0" smtClean="0"/>
              <a:t>).</a:t>
            </a:r>
            <a:endParaRPr lang="en-US" sz="2400" b="1" dirty="0"/>
          </a:p>
          <a:p>
            <a:pPr algn="ctr"/>
            <a:r>
              <a:rPr lang="en-US" sz="2400" b="1" dirty="0" smtClean="0"/>
              <a:t>Support for Questions.</a:t>
            </a:r>
            <a:endParaRPr lang="en-US" sz="2400" b="1" dirty="0"/>
          </a:p>
          <a:p>
            <a:pPr algn="ctr"/>
            <a:r>
              <a:rPr lang="en-US" sz="2400" b="1" dirty="0" smtClean="0"/>
              <a:t>Newsletters.</a:t>
            </a:r>
          </a:p>
          <a:p>
            <a:pPr algn="ctr"/>
            <a:r>
              <a:rPr lang="en-US" sz="2400" b="1" dirty="0" smtClean="0"/>
              <a:t>Videos.</a:t>
            </a:r>
          </a:p>
          <a:p>
            <a:pPr algn="ctr"/>
            <a:r>
              <a:rPr lang="en-US" sz="2400" b="1" dirty="0"/>
              <a:t>- - - - - - </a:t>
            </a:r>
            <a:r>
              <a:rPr lang="en-US" sz="2400" b="1" dirty="0" smtClean="0"/>
              <a:t>-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4682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4372" y="453955"/>
            <a:ext cx="687527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OneCoin One World Video</a:t>
            </a:r>
            <a:endParaRPr lang="en-US" sz="3600" b="1" dirty="0"/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OneCoin The Global Payment Solution Of The </a:t>
            </a:r>
            <a:r>
              <a:rPr lang="en-US" sz="2400" b="1" dirty="0" smtClean="0"/>
              <a:t>Future</a:t>
            </a:r>
          </a:p>
          <a:p>
            <a:pPr algn="ctr"/>
            <a:r>
              <a:rPr lang="en-US" sz="2400" b="1" dirty="0" smtClean="0"/>
              <a:t>2:55 minutes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>
                <a:hlinkClick r:id="rId2"/>
              </a:rPr>
              <a:t>https://www.onecoin.eu/en/media-galleries#</a:t>
            </a:r>
            <a:endParaRPr lang="en-US" sz="2400" b="1" dirty="0"/>
          </a:p>
          <a:p>
            <a:pPr algn="ctr"/>
            <a:r>
              <a:rPr lang="en-US" sz="2400" b="1" dirty="0"/>
              <a:t>Scroll down to see the video selections</a:t>
            </a:r>
          </a:p>
        </p:txBody>
      </p:sp>
    </p:spTree>
    <p:extLst>
      <p:ext uri="{BB962C8B-B14F-4D97-AF65-F5344CB8AC3E}">
        <p14:creationId xmlns:p14="http://schemas.microsoft.com/office/powerpoint/2010/main" val="36221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1983" y="453955"/>
            <a:ext cx="6060057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OneCoin Summary Video</a:t>
            </a:r>
            <a:endParaRPr lang="en-US" sz="3600" b="1" dirty="0"/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What is </a:t>
            </a:r>
            <a:r>
              <a:rPr lang="en-US" sz="2400" b="1" dirty="0" smtClean="0"/>
              <a:t>OneCoin</a:t>
            </a:r>
          </a:p>
          <a:p>
            <a:pPr algn="ctr"/>
            <a:r>
              <a:rPr lang="en-US" sz="2400" b="1" dirty="0" smtClean="0"/>
              <a:t>2:00 minutes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>
                <a:hlinkClick r:id="rId2"/>
              </a:rPr>
              <a:t>https://www.onecoin.eu/en/media-galleries#</a:t>
            </a:r>
            <a:endParaRPr lang="en-US" sz="2400" b="1" dirty="0"/>
          </a:p>
          <a:p>
            <a:pPr algn="ctr"/>
            <a:r>
              <a:rPr lang="en-US" sz="2400" b="1" dirty="0"/>
              <a:t>Scroll down to see the video selections</a:t>
            </a:r>
          </a:p>
          <a:p>
            <a:pPr algn="ctr"/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94120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90330" y="453955"/>
            <a:ext cx="356334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OneLife Company</a:t>
            </a:r>
            <a:endParaRPr lang="en-US" sz="3600" b="1" dirty="0"/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Now Includes OneCoin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66" y="1975282"/>
            <a:ext cx="866986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577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7830" y="453955"/>
            <a:ext cx="6708375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OneLife – Together For More</a:t>
            </a:r>
            <a:endParaRPr lang="en-US" sz="3600" b="1" dirty="0"/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The OneLife Exclusive Club </a:t>
            </a:r>
          </a:p>
          <a:p>
            <a:pPr algn="ctr"/>
            <a:r>
              <a:rPr lang="en-US" sz="2400" b="1" dirty="0" smtClean="0"/>
              <a:t>1:33 minutes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>
                <a:hlinkClick r:id="rId2"/>
              </a:rPr>
              <a:t>https://www.youtube.com/watch?v=-</a:t>
            </a:r>
            <a:r>
              <a:rPr lang="en-US" sz="2400" b="1" dirty="0" smtClean="0">
                <a:hlinkClick r:id="rId2"/>
              </a:rPr>
              <a:t>RvZG9lNYNA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One Life Company Video</a:t>
            </a:r>
          </a:p>
          <a:p>
            <a:pPr algn="ctr"/>
            <a:endParaRPr lang="en-US" sz="2400" b="1" dirty="0"/>
          </a:p>
          <a:p>
            <a:pPr algn="ctr"/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06159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63967" y="453955"/>
            <a:ext cx="5416099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One Life and OneCoin </a:t>
            </a:r>
          </a:p>
          <a:p>
            <a:pPr algn="ctr"/>
            <a:r>
              <a:rPr lang="en-US" sz="3600" b="1" dirty="0" smtClean="0"/>
              <a:t>Summary Points</a:t>
            </a:r>
            <a:endParaRPr lang="en-US" sz="3600" b="1" dirty="0"/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New</a:t>
            </a:r>
          </a:p>
          <a:p>
            <a:pPr algn="ctr"/>
            <a:r>
              <a:rPr lang="en-US" sz="2400" b="1" dirty="0" smtClean="0"/>
              <a:t>Legal, KYC “Know Your Customer”</a:t>
            </a:r>
          </a:p>
          <a:p>
            <a:pPr algn="ctr"/>
            <a:r>
              <a:rPr lang="en-US" sz="2400" b="1" dirty="0" smtClean="0"/>
              <a:t>Private Digital Currency Mining Company</a:t>
            </a:r>
          </a:p>
          <a:p>
            <a:pPr algn="ctr"/>
            <a:r>
              <a:rPr lang="en-US" sz="2400" b="1" dirty="0" smtClean="0"/>
              <a:t>Public Monthly Audits</a:t>
            </a:r>
          </a:p>
          <a:p>
            <a:pPr algn="ctr"/>
            <a:r>
              <a:rPr lang="en-US" sz="2400" b="1" dirty="0" smtClean="0"/>
              <a:t>Going Public In January 2017</a:t>
            </a:r>
          </a:p>
          <a:p>
            <a:pPr algn="ctr"/>
            <a:r>
              <a:rPr lang="en-US" sz="2400" b="1" u="sng" dirty="0" smtClean="0"/>
              <a:t>Easy to Join</a:t>
            </a:r>
          </a:p>
          <a:p>
            <a:pPr algn="ctr"/>
            <a:r>
              <a:rPr lang="en-US" sz="2400" b="1" u="sng" dirty="0" smtClean="0"/>
              <a:t>All from Your Computer and the Internet</a:t>
            </a:r>
          </a:p>
          <a:p>
            <a:pPr algn="ctr"/>
            <a:r>
              <a:rPr lang="en-US" sz="2400" b="1" dirty="0" smtClean="0"/>
              <a:t>Investment</a:t>
            </a:r>
          </a:p>
          <a:p>
            <a:pPr algn="ctr"/>
            <a:r>
              <a:rPr lang="en-US" sz="2400" b="1" dirty="0" smtClean="0"/>
              <a:t>Marketing Not Required (And Is Allowed)</a:t>
            </a:r>
          </a:p>
          <a:p>
            <a:pPr algn="ctr"/>
            <a:r>
              <a:rPr lang="en-US" sz="2400" b="1" u="sng" dirty="0" smtClean="0"/>
              <a:t>Nothing Else to Buy or Sell</a:t>
            </a:r>
          </a:p>
          <a:p>
            <a:pPr algn="ctr"/>
            <a:r>
              <a:rPr lang="en-US" sz="2400" b="1" dirty="0" smtClean="0"/>
              <a:t>A Possible Investment</a:t>
            </a:r>
          </a:p>
          <a:p>
            <a:pPr algn="ctr"/>
            <a:r>
              <a:rPr lang="en-US" sz="2400" b="1" u="sng" dirty="0" smtClean="0"/>
              <a:t>For Your Future</a:t>
            </a:r>
            <a:endParaRPr lang="en-US" sz="2400" b="1" u="sng" dirty="0"/>
          </a:p>
        </p:txBody>
      </p:sp>
    </p:spTree>
    <p:extLst>
      <p:ext uri="{BB962C8B-B14F-4D97-AF65-F5344CB8AC3E}">
        <p14:creationId xmlns:p14="http://schemas.microsoft.com/office/powerpoint/2010/main" val="96303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3280" y="453955"/>
            <a:ext cx="8197437" cy="6463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Digital Currency</a:t>
            </a:r>
          </a:p>
          <a:p>
            <a:pPr algn="ctr"/>
            <a:r>
              <a:rPr lang="en-US" sz="3600" b="1" dirty="0" smtClean="0"/>
              <a:t>Including OneCoin</a:t>
            </a:r>
            <a:endParaRPr lang="en-US" sz="3600" b="1" dirty="0"/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Patrick Bailey, PhD</a:t>
            </a:r>
          </a:p>
          <a:p>
            <a:pPr algn="ctr"/>
            <a:r>
              <a:rPr lang="en-US" sz="2400" b="1" dirty="0"/>
              <a:t>An Independent Marketing Associate for OneLife and OneCoin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Recommendations and</a:t>
            </a:r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Detailed </a:t>
            </a:r>
            <a:r>
              <a:rPr lang="en-US" sz="2400" b="1" dirty="0"/>
              <a:t>Information At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PADRAK OneCoin</a:t>
            </a:r>
            <a:endParaRPr lang="en-US" sz="2400" b="1" dirty="0"/>
          </a:p>
          <a:p>
            <a:pPr algn="ctr"/>
            <a:r>
              <a:rPr lang="en-US" sz="2400" b="1" dirty="0">
                <a:hlinkClick r:id="rId2"/>
              </a:rPr>
              <a:t>www.padrak.com/onecoin</a:t>
            </a:r>
            <a:r>
              <a:rPr lang="en-US" sz="2400" b="1" dirty="0" smtClean="0">
                <a:hlinkClick r:id="rId2"/>
              </a:rPr>
              <a:t>/</a:t>
            </a:r>
            <a:endParaRPr lang="en-US" sz="2400" b="1" dirty="0" smtClean="0"/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14600" y="4343400"/>
            <a:ext cx="4191000" cy="1143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97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1987" y="453955"/>
            <a:ext cx="6060056" cy="5447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What is the BlockChain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OneLife Official Video</a:t>
            </a:r>
          </a:p>
          <a:p>
            <a:pPr algn="ctr"/>
            <a:r>
              <a:rPr lang="en-US" sz="2400" b="1" dirty="0" smtClean="0"/>
              <a:t>August 2016</a:t>
            </a:r>
          </a:p>
          <a:p>
            <a:pPr algn="ctr"/>
            <a:r>
              <a:rPr lang="en-US" sz="2400" b="1" dirty="0" smtClean="0"/>
              <a:t>1:40 minutes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Actually Applies</a:t>
            </a:r>
          </a:p>
          <a:p>
            <a:pPr algn="ctr"/>
            <a:r>
              <a:rPr lang="en-US" sz="2400" b="1" dirty="0"/>
              <a:t>To All Other Digital</a:t>
            </a:r>
          </a:p>
          <a:p>
            <a:pPr algn="ctr"/>
            <a:r>
              <a:rPr lang="en-US" sz="2400" b="1" dirty="0" smtClean="0"/>
              <a:t>Cryptocurrencies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>
                <a:hlinkClick r:id="rId2"/>
              </a:rPr>
              <a:t>https://www.onecoin.eu/en/media-galleries#</a:t>
            </a:r>
            <a:endParaRPr lang="en-US" sz="2400" b="1" dirty="0"/>
          </a:p>
          <a:p>
            <a:pPr algn="ctr"/>
            <a:r>
              <a:rPr lang="en-US" sz="2400" b="1" dirty="0"/>
              <a:t>Scroll down to see the video selections</a:t>
            </a:r>
          </a:p>
          <a:p>
            <a:pPr algn="ctr"/>
            <a:r>
              <a:rPr lang="en-US" sz="2400" b="1" dirty="0"/>
              <a:t>(Used because it is public domain)</a:t>
            </a:r>
          </a:p>
          <a:p>
            <a:pPr algn="ctr"/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78454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32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3633" y="453955"/>
            <a:ext cx="427674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Digital Currency</a:t>
            </a:r>
            <a:endParaRPr lang="en-US" sz="3600" b="1" dirty="0"/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Not Tied to Any Bank or Country</a:t>
            </a:r>
          </a:p>
        </p:txBody>
      </p:sp>
      <p:pic>
        <p:nvPicPr>
          <p:cNvPr id="4098" name="Picture 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133600"/>
            <a:ext cx="7315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0" y="2057400"/>
            <a:ext cx="1066800" cy="441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181295" y="1838950"/>
            <a:ext cx="1066800" cy="441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752600" y="6019800"/>
            <a:ext cx="58674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95400" y="2133600"/>
            <a:ext cx="609600" cy="411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53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87437" y="453955"/>
            <a:ext cx="576914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A Market for Digital Currency</a:t>
            </a:r>
            <a:endParaRPr lang="en-US" sz="3600" b="1" dirty="0"/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2.2 Billion People – The Unbanked</a:t>
            </a:r>
          </a:p>
        </p:txBody>
      </p:sp>
      <p:pic>
        <p:nvPicPr>
          <p:cNvPr id="7170" name="Picture 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2133600"/>
            <a:ext cx="8423806" cy="472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" y="2133600"/>
            <a:ext cx="1219200" cy="472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585607" y="2133600"/>
            <a:ext cx="1219200" cy="472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95400" y="6553200"/>
            <a:ext cx="6400800" cy="3092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52600" y="2286000"/>
            <a:ext cx="25908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47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55848" y="453955"/>
            <a:ext cx="683232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Money Transfers for the Unbanked</a:t>
            </a:r>
            <a:endParaRPr lang="en-US" sz="3600" b="1" dirty="0"/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30% of the World’s Population</a:t>
            </a:r>
          </a:p>
        </p:txBody>
      </p:sp>
      <p:pic>
        <p:nvPicPr>
          <p:cNvPr id="6146" name="Picture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33" y="1948833"/>
            <a:ext cx="8602133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0932" y="1752599"/>
            <a:ext cx="1176867" cy="5072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20000" y="1752599"/>
            <a:ext cx="1253066" cy="5072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47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1477</TotalTime>
  <Words>1953</Words>
  <Application>Microsoft Office PowerPoint</Application>
  <PresentationFormat>On-screen Show (4:3)</PresentationFormat>
  <Paragraphs>510</Paragraphs>
  <Slides>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Patrick</dc:creator>
  <cp:lastModifiedBy>Patrick</cp:lastModifiedBy>
  <cp:revision>555</cp:revision>
  <dcterms:created xsi:type="dcterms:W3CDTF">2014-09-24T06:58:59Z</dcterms:created>
  <dcterms:modified xsi:type="dcterms:W3CDTF">2016-08-16T21:53:58Z</dcterms:modified>
</cp:coreProperties>
</file>