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3"/>
  </p:notesMasterIdLst>
  <p:sldIdLst>
    <p:sldId id="456" r:id="rId2"/>
    <p:sldId id="534" r:id="rId3"/>
    <p:sldId id="275" r:id="rId4"/>
    <p:sldId id="352" r:id="rId5"/>
    <p:sldId id="299" r:id="rId6"/>
    <p:sldId id="273" r:id="rId7"/>
    <p:sldId id="270" r:id="rId8"/>
    <p:sldId id="271" r:id="rId9"/>
    <p:sldId id="274" r:id="rId10"/>
    <p:sldId id="276" r:id="rId11"/>
    <p:sldId id="277" r:id="rId12"/>
    <p:sldId id="385" r:id="rId13"/>
    <p:sldId id="470" r:id="rId14"/>
    <p:sldId id="471" r:id="rId15"/>
    <p:sldId id="472" r:id="rId16"/>
    <p:sldId id="473" r:id="rId17"/>
    <p:sldId id="474" r:id="rId18"/>
    <p:sldId id="475" r:id="rId19"/>
    <p:sldId id="278" r:id="rId20"/>
    <p:sldId id="300" r:id="rId21"/>
    <p:sldId id="359" r:id="rId22"/>
    <p:sldId id="287" r:id="rId23"/>
    <p:sldId id="280" r:id="rId24"/>
    <p:sldId id="307" r:id="rId25"/>
    <p:sldId id="289" r:id="rId26"/>
    <p:sldId id="306" r:id="rId27"/>
    <p:sldId id="308" r:id="rId28"/>
    <p:sldId id="309" r:id="rId29"/>
    <p:sldId id="311" r:id="rId30"/>
    <p:sldId id="310" r:id="rId31"/>
    <p:sldId id="526" r:id="rId32"/>
    <p:sldId id="353" r:id="rId33"/>
    <p:sldId id="281" r:id="rId34"/>
    <p:sldId id="284" r:id="rId35"/>
    <p:sldId id="282" r:id="rId36"/>
    <p:sldId id="288" r:id="rId37"/>
    <p:sldId id="292" r:id="rId38"/>
    <p:sldId id="293" r:id="rId39"/>
    <p:sldId id="312" r:id="rId40"/>
    <p:sldId id="295" r:id="rId41"/>
    <p:sldId id="297" r:id="rId42"/>
    <p:sldId id="428" r:id="rId43"/>
    <p:sldId id="388" r:id="rId44"/>
    <p:sldId id="390" r:id="rId45"/>
    <p:sldId id="391" r:id="rId46"/>
    <p:sldId id="393" r:id="rId47"/>
    <p:sldId id="476" r:id="rId48"/>
    <p:sldId id="427" r:id="rId49"/>
    <p:sldId id="392" r:id="rId50"/>
    <p:sldId id="336" r:id="rId51"/>
    <p:sldId id="337" r:id="rId52"/>
    <p:sldId id="298" r:id="rId53"/>
    <p:sldId id="301" r:id="rId54"/>
    <p:sldId id="302" r:id="rId55"/>
    <p:sldId id="338" r:id="rId56"/>
    <p:sldId id="349" r:id="rId57"/>
    <p:sldId id="345" r:id="rId58"/>
    <p:sldId id="503" r:id="rId59"/>
    <p:sldId id="535" r:id="rId60"/>
    <p:sldId id="290" r:id="rId61"/>
    <p:sldId id="325" r:id="rId62"/>
    <p:sldId id="291" r:id="rId63"/>
    <p:sldId id="536" r:id="rId64"/>
    <p:sldId id="517" r:id="rId65"/>
    <p:sldId id="518" r:id="rId66"/>
    <p:sldId id="510" r:id="rId67"/>
    <p:sldId id="512" r:id="rId68"/>
    <p:sldId id="513" r:id="rId69"/>
    <p:sldId id="509" r:id="rId70"/>
    <p:sldId id="437" r:id="rId71"/>
    <p:sldId id="397" r:id="rId72"/>
    <p:sldId id="398" r:id="rId73"/>
    <p:sldId id="429" r:id="rId74"/>
    <p:sldId id="303" r:id="rId75"/>
    <p:sldId id="328" r:id="rId76"/>
    <p:sldId id="304" r:id="rId77"/>
    <p:sldId id="314" r:id="rId78"/>
    <p:sldId id="326" r:id="rId79"/>
    <p:sldId id="396" r:id="rId80"/>
    <p:sldId id="431" r:id="rId81"/>
    <p:sldId id="400" r:id="rId82"/>
    <p:sldId id="490" r:id="rId83"/>
    <p:sldId id="399" r:id="rId84"/>
    <p:sldId id="521" r:id="rId85"/>
    <p:sldId id="430" r:id="rId86"/>
    <p:sldId id="315" r:id="rId87"/>
    <p:sldId id="316" r:id="rId88"/>
    <p:sldId id="317" r:id="rId89"/>
    <p:sldId id="318" r:id="rId90"/>
    <p:sldId id="368" r:id="rId91"/>
    <p:sldId id="395" r:id="rId92"/>
    <p:sldId id="327" r:id="rId93"/>
    <p:sldId id="319" r:id="rId94"/>
    <p:sldId id="320" r:id="rId95"/>
    <p:sldId id="530" r:id="rId96"/>
    <p:sldId id="321" r:id="rId97"/>
    <p:sldId id="322" r:id="rId98"/>
    <p:sldId id="410" r:id="rId99"/>
    <p:sldId id="354" r:id="rId100"/>
    <p:sldId id="480" r:id="rId101"/>
    <p:sldId id="409" r:id="rId102"/>
    <p:sldId id="355" r:id="rId103"/>
    <p:sldId id="519" r:id="rId104"/>
    <p:sldId id="520" r:id="rId105"/>
    <p:sldId id="330" r:id="rId106"/>
    <p:sldId id="323" r:id="rId107"/>
    <p:sldId id="332" r:id="rId108"/>
    <p:sldId id="333" r:id="rId109"/>
    <p:sldId id="334" r:id="rId110"/>
    <p:sldId id="438" r:id="rId111"/>
    <p:sldId id="401" r:id="rId112"/>
    <p:sldId id="402" r:id="rId113"/>
    <p:sldId id="403" r:id="rId114"/>
    <p:sldId id="423" r:id="rId115"/>
    <p:sldId id="425" r:id="rId116"/>
    <p:sldId id="433" r:id="rId117"/>
    <p:sldId id="477" r:id="rId118"/>
    <p:sldId id="363" r:id="rId119"/>
    <p:sldId id="364" r:id="rId120"/>
    <p:sldId id="361" r:id="rId121"/>
    <p:sldId id="500" r:id="rId122"/>
    <p:sldId id="514" r:id="rId123"/>
    <p:sldId id="533" r:id="rId124"/>
    <p:sldId id="362" r:id="rId125"/>
    <p:sldId id="516" r:id="rId126"/>
    <p:sldId id="356" r:id="rId127"/>
    <p:sldId id="492" r:id="rId128"/>
    <p:sldId id="589" r:id="rId129"/>
    <p:sldId id="439" r:id="rId130"/>
    <p:sldId id="453" r:id="rId131"/>
    <p:sldId id="442" r:id="rId132"/>
    <p:sldId id="443" r:id="rId133"/>
    <p:sldId id="444" r:id="rId134"/>
    <p:sldId id="466" r:id="rId135"/>
    <p:sldId id="404" r:id="rId136"/>
    <p:sldId id="478" r:id="rId137"/>
    <p:sldId id="434" r:id="rId138"/>
    <p:sldId id="420" r:id="rId139"/>
    <p:sldId id="504" r:id="rId140"/>
    <p:sldId id="406" r:id="rId141"/>
    <p:sldId id="407" r:id="rId142"/>
    <p:sldId id="408" r:id="rId143"/>
    <p:sldId id="435" r:id="rId144"/>
    <p:sldId id="414" r:id="rId145"/>
    <p:sldId id="415" r:id="rId146"/>
    <p:sldId id="446" r:id="rId147"/>
    <p:sldId id="522" r:id="rId148"/>
    <p:sldId id="445" r:id="rId149"/>
    <p:sldId id="462" r:id="rId150"/>
    <p:sldId id="416" r:id="rId151"/>
    <p:sldId id="417" r:id="rId152"/>
    <p:sldId id="418" r:id="rId153"/>
    <p:sldId id="419" r:id="rId154"/>
    <p:sldId id="523" r:id="rId155"/>
    <p:sldId id="387" r:id="rId156"/>
    <p:sldId id="485" r:id="rId157"/>
    <p:sldId id="486" r:id="rId158"/>
    <p:sldId id="505" r:id="rId159"/>
    <p:sldId id="369" r:id="rId160"/>
    <p:sldId id="372" r:id="rId161"/>
    <p:sldId id="374" r:id="rId162"/>
    <p:sldId id="375" r:id="rId163"/>
    <p:sldId id="376" r:id="rId164"/>
    <p:sldId id="377" r:id="rId165"/>
    <p:sldId id="378" r:id="rId166"/>
    <p:sldId id="379" r:id="rId167"/>
    <p:sldId id="380" r:id="rId168"/>
    <p:sldId id="343" r:id="rId169"/>
    <p:sldId id="381" r:id="rId170"/>
    <p:sldId id="452" r:id="rId171"/>
    <p:sldId id="441" r:id="rId172"/>
    <p:sldId id="447" r:id="rId173"/>
    <p:sldId id="524" r:id="rId174"/>
    <p:sldId id="448" r:id="rId175"/>
    <p:sldId id="394" r:id="rId176"/>
    <p:sldId id="525" r:id="rId177"/>
    <p:sldId id="464" r:id="rId178"/>
    <p:sldId id="450" r:id="rId179"/>
    <p:sldId id="481" r:id="rId180"/>
    <p:sldId id="449" r:id="rId181"/>
    <p:sldId id="412" r:id="rId182"/>
    <p:sldId id="529" r:id="rId183"/>
    <p:sldId id="465" r:id="rId184"/>
    <p:sldId id="527" r:id="rId185"/>
    <p:sldId id="528" r:id="rId186"/>
    <p:sldId id="487" r:id="rId187"/>
    <p:sldId id="493" r:id="rId188"/>
    <p:sldId id="495" r:id="rId189"/>
    <p:sldId id="531" r:id="rId190"/>
    <p:sldId id="451" r:id="rId191"/>
    <p:sldId id="489" r:id="rId19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F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55" autoAdjust="0"/>
    <p:restoredTop sz="94622" autoAdjust="0"/>
  </p:normalViewPr>
  <p:slideViewPr>
    <p:cSldViewPr showGuides="1">
      <p:cViewPr varScale="1">
        <p:scale>
          <a:sx n="105" d="100"/>
          <a:sy n="105" d="100"/>
        </p:scale>
        <p:origin x="1290"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viewProps" Target="viewProps.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E8BDAE-7876-4B90-89A4-A791D31636B8}" type="datetimeFigureOut">
              <a:rPr lang="en-US" smtClean="0"/>
              <a:t>7/16/2018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4005CB-94BF-4C71-960F-D8EBFE1F7CEE}" type="slidenum">
              <a:rPr lang="en-US" smtClean="0"/>
              <a:t>‹#›</a:t>
            </a:fld>
            <a:endParaRPr lang="en-US" dirty="0"/>
          </a:p>
        </p:txBody>
      </p:sp>
    </p:spTree>
    <p:extLst>
      <p:ext uri="{BB962C8B-B14F-4D97-AF65-F5344CB8AC3E}">
        <p14:creationId xmlns:p14="http://schemas.microsoft.com/office/powerpoint/2010/main" val="3485797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4005CB-94BF-4C71-960F-D8EBFE1F7CEE}" type="slidenum">
              <a:rPr lang="en-US" smtClean="0"/>
              <a:t>1</a:t>
            </a:fld>
            <a:endParaRPr lang="en-US" dirty="0"/>
          </a:p>
        </p:txBody>
      </p:sp>
    </p:spTree>
    <p:extLst>
      <p:ext uri="{BB962C8B-B14F-4D97-AF65-F5344CB8AC3E}">
        <p14:creationId xmlns:p14="http://schemas.microsoft.com/office/powerpoint/2010/main" val="2652479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4005CB-94BF-4C71-960F-D8EBFE1F7CEE}" type="slidenum">
              <a:rPr lang="en-US" smtClean="0"/>
              <a:t>2</a:t>
            </a:fld>
            <a:endParaRPr lang="en-US" dirty="0"/>
          </a:p>
        </p:txBody>
      </p:sp>
    </p:spTree>
    <p:extLst>
      <p:ext uri="{BB962C8B-B14F-4D97-AF65-F5344CB8AC3E}">
        <p14:creationId xmlns:p14="http://schemas.microsoft.com/office/powerpoint/2010/main" val="1024088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E9326DB-C818-4A78-8DC0-C73C28609159}" type="datetimeFigureOut">
              <a:rPr lang="en-US" smtClean="0"/>
              <a:t>7/16/2018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6BE3E6-628C-4E1B-9335-C4CF33FAE396}" type="slidenum">
              <a:rPr lang="en-US" smtClean="0"/>
              <a:t>‹#›</a:t>
            </a:fld>
            <a:endParaRPr lang="en-US" dirty="0"/>
          </a:p>
        </p:txBody>
      </p:sp>
    </p:spTree>
    <p:extLst>
      <p:ext uri="{BB962C8B-B14F-4D97-AF65-F5344CB8AC3E}">
        <p14:creationId xmlns:p14="http://schemas.microsoft.com/office/powerpoint/2010/main" val="1261952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9326DB-C818-4A78-8DC0-C73C28609159}" type="datetimeFigureOut">
              <a:rPr lang="en-US" smtClean="0"/>
              <a:t>7/16/2018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6BE3E6-628C-4E1B-9335-C4CF33FAE396}" type="slidenum">
              <a:rPr lang="en-US" smtClean="0"/>
              <a:t>‹#›</a:t>
            </a:fld>
            <a:endParaRPr lang="en-US" dirty="0"/>
          </a:p>
        </p:txBody>
      </p:sp>
    </p:spTree>
    <p:extLst>
      <p:ext uri="{BB962C8B-B14F-4D97-AF65-F5344CB8AC3E}">
        <p14:creationId xmlns:p14="http://schemas.microsoft.com/office/powerpoint/2010/main" val="2701005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9326DB-C818-4A78-8DC0-C73C28609159}" type="datetimeFigureOut">
              <a:rPr lang="en-US" smtClean="0"/>
              <a:t>7/16/2018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6BE3E6-628C-4E1B-9335-C4CF33FAE396}" type="slidenum">
              <a:rPr lang="en-US" smtClean="0"/>
              <a:t>‹#›</a:t>
            </a:fld>
            <a:endParaRPr lang="en-US" dirty="0"/>
          </a:p>
        </p:txBody>
      </p:sp>
    </p:spTree>
    <p:extLst>
      <p:ext uri="{BB962C8B-B14F-4D97-AF65-F5344CB8AC3E}">
        <p14:creationId xmlns:p14="http://schemas.microsoft.com/office/powerpoint/2010/main" val="1070880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E9326DB-C818-4A78-8DC0-C73C28609159}" type="datetimeFigureOut">
              <a:rPr lang="en-US" smtClean="0"/>
              <a:t>7/16/2018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6BE3E6-628C-4E1B-9335-C4CF33FAE396}" type="slidenum">
              <a:rPr lang="en-US" smtClean="0"/>
              <a:t>‹#›</a:t>
            </a:fld>
            <a:endParaRPr lang="en-US" dirty="0"/>
          </a:p>
        </p:txBody>
      </p:sp>
    </p:spTree>
    <p:extLst>
      <p:ext uri="{BB962C8B-B14F-4D97-AF65-F5344CB8AC3E}">
        <p14:creationId xmlns:p14="http://schemas.microsoft.com/office/powerpoint/2010/main" val="2867601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9326DB-C818-4A78-8DC0-C73C28609159}" type="datetimeFigureOut">
              <a:rPr lang="en-US" smtClean="0"/>
              <a:t>7/16/2018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6BE3E6-628C-4E1B-9335-C4CF33FAE396}" type="slidenum">
              <a:rPr lang="en-US" smtClean="0"/>
              <a:t>‹#›</a:t>
            </a:fld>
            <a:endParaRPr lang="en-US" dirty="0"/>
          </a:p>
        </p:txBody>
      </p:sp>
    </p:spTree>
    <p:extLst>
      <p:ext uri="{BB962C8B-B14F-4D97-AF65-F5344CB8AC3E}">
        <p14:creationId xmlns:p14="http://schemas.microsoft.com/office/powerpoint/2010/main" val="3082237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9326DB-C818-4A78-8DC0-C73C28609159}" type="datetimeFigureOut">
              <a:rPr lang="en-US" smtClean="0"/>
              <a:t>7/16/2018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96BE3E6-628C-4E1B-9335-C4CF33FAE396}" type="slidenum">
              <a:rPr lang="en-US" smtClean="0"/>
              <a:t>‹#›</a:t>
            </a:fld>
            <a:endParaRPr lang="en-US" dirty="0"/>
          </a:p>
        </p:txBody>
      </p:sp>
    </p:spTree>
    <p:extLst>
      <p:ext uri="{BB962C8B-B14F-4D97-AF65-F5344CB8AC3E}">
        <p14:creationId xmlns:p14="http://schemas.microsoft.com/office/powerpoint/2010/main" val="1848704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9326DB-C818-4A78-8DC0-C73C28609159}" type="datetimeFigureOut">
              <a:rPr lang="en-US" smtClean="0"/>
              <a:t>7/16/2018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96BE3E6-628C-4E1B-9335-C4CF33FAE396}" type="slidenum">
              <a:rPr lang="en-US" smtClean="0"/>
              <a:t>‹#›</a:t>
            </a:fld>
            <a:endParaRPr lang="en-US" dirty="0"/>
          </a:p>
        </p:txBody>
      </p:sp>
    </p:spTree>
    <p:extLst>
      <p:ext uri="{BB962C8B-B14F-4D97-AF65-F5344CB8AC3E}">
        <p14:creationId xmlns:p14="http://schemas.microsoft.com/office/powerpoint/2010/main" val="1607150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9326DB-C818-4A78-8DC0-C73C28609159}" type="datetimeFigureOut">
              <a:rPr lang="en-US" smtClean="0"/>
              <a:t>7/16/2018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96BE3E6-628C-4E1B-9335-C4CF33FAE396}" type="slidenum">
              <a:rPr lang="en-US" smtClean="0"/>
              <a:t>‹#›</a:t>
            </a:fld>
            <a:endParaRPr lang="en-US" dirty="0"/>
          </a:p>
        </p:txBody>
      </p:sp>
    </p:spTree>
    <p:extLst>
      <p:ext uri="{BB962C8B-B14F-4D97-AF65-F5344CB8AC3E}">
        <p14:creationId xmlns:p14="http://schemas.microsoft.com/office/powerpoint/2010/main" val="410581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9326DB-C818-4A78-8DC0-C73C28609159}" type="datetimeFigureOut">
              <a:rPr lang="en-US" smtClean="0"/>
              <a:t>7/16/2018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96BE3E6-628C-4E1B-9335-C4CF33FAE396}" type="slidenum">
              <a:rPr lang="en-US" smtClean="0"/>
              <a:t>‹#›</a:t>
            </a:fld>
            <a:endParaRPr lang="en-US" dirty="0"/>
          </a:p>
        </p:txBody>
      </p:sp>
    </p:spTree>
    <p:extLst>
      <p:ext uri="{BB962C8B-B14F-4D97-AF65-F5344CB8AC3E}">
        <p14:creationId xmlns:p14="http://schemas.microsoft.com/office/powerpoint/2010/main" val="2472387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9326DB-C818-4A78-8DC0-C73C28609159}" type="datetimeFigureOut">
              <a:rPr lang="en-US" smtClean="0"/>
              <a:t>7/16/2018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96BE3E6-628C-4E1B-9335-C4CF33FAE396}" type="slidenum">
              <a:rPr lang="en-US" smtClean="0"/>
              <a:t>‹#›</a:t>
            </a:fld>
            <a:endParaRPr lang="en-US" dirty="0"/>
          </a:p>
        </p:txBody>
      </p:sp>
    </p:spTree>
    <p:extLst>
      <p:ext uri="{BB962C8B-B14F-4D97-AF65-F5344CB8AC3E}">
        <p14:creationId xmlns:p14="http://schemas.microsoft.com/office/powerpoint/2010/main" val="1547684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9326DB-C818-4A78-8DC0-C73C28609159}" type="datetimeFigureOut">
              <a:rPr lang="en-US" smtClean="0"/>
              <a:t>7/16/2018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96BE3E6-628C-4E1B-9335-C4CF33FAE396}" type="slidenum">
              <a:rPr lang="en-US" smtClean="0"/>
              <a:t>‹#›</a:t>
            </a:fld>
            <a:endParaRPr lang="en-US" dirty="0"/>
          </a:p>
        </p:txBody>
      </p:sp>
    </p:spTree>
    <p:extLst>
      <p:ext uri="{BB962C8B-B14F-4D97-AF65-F5344CB8AC3E}">
        <p14:creationId xmlns:p14="http://schemas.microsoft.com/office/powerpoint/2010/main" val="343181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9326DB-C818-4A78-8DC0-C73C28609159}" type="datetimeFigureOut">
              <a:rPr lang="en-US" smtClean="0"/>
              <a:t>7/16/2018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6BE3E6-628C-4E1B-9335-C4CF33FAE396}" type="slidenum">
              <a:rPr lang="en-US" smtClean="0"/>
              <a:t>‹#›</a:t>
            </a:fld>
            <a:endParaRPr lang="en-US" dirty="0"/>
          </a:p>
        </p:txBody>
      </p:sp>
    </p:spTree>
    <p:extLst>
      <p:ext uri="{BB962C8B-B14F-4D97-AF65-F5344CB8AC3E}">
        <p14:creationId xmlns:p14="http://schemas.microsoft.com/office/powerpoint/2010/main" val="16743871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hyperlink" Target="https://www.youtube.com/watch?v=yJNzyxk6X5E" TargetMode="Externa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11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hyperlink" Target="http://rense.com/ufo/battleofla.htm" TargetMode="Externa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youtube.com/watch?v=OHVQFqOf3yA" TargetMode="Externa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hyperlink" Target="http://www.hrc.utexas.edu/multimedia/video/2008/wallace/keyhoe_donald_t.html" TargetMode="Externa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hyperlink" Target="http://www.ufoevidence.org/topics/phoenixlights.htm" TargetMode="Externa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xml"/><Relationship Id="rId4" Type="http://schemas.openxmlformats.org/officeDocument/2006/relationships/image" Target="../media/image78.jpeg"/></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xml"/><Relationship Id="rId4" Type="http://schemas.openxmlformats.org/officeDocument/2006/relationships/image" Target="../media/image81.jpeg"/></Relationships>
</file>

<file path=ppt/slides/_rels/slide13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hyperlink" Target="https://en.wikipedia.org/wiki/List_of_alleged_extraterrestrial_beings" TargetMode="Externa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thepromiserevealed.com/summer-conference-2016-part-2-the-secret-space-program/" TargetMode="Externa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hyperlink" Target="http://www.padrak.com/MoonRising/" TargetMode="Externa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hyperlink" Target="http://www.padrak.com/MoonRising/" TargetMode="Externa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hyperlink" Target="http://www.astrosurf.com/lunascan/argosy_cuspids.htm" TargetMode="Externa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www.astrosurf.com/lunascan/argosy_cuspids.htm" TargetMode="External"/><Relationship Id="rId1" Type="http://schemas.openxmlformats.org/officeDocument/2006/relationships/slideLayout" Target="../slideLayouts/slideLayout1.xml"/><Relationship Id="rId4" Type="http://schemas.openxmlformats.org/officeDocument/2006/relationships/image" Target="../media/image106.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hyperlink" Target="http://www.padrak.com/paperfiles/bailey_082414.pdf" TargetMode="Externa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hyperlink" Target="http://www.padrak.com/dividedwestand/" TargetMode="External"/><Relationship Id="rId7" Type="http://schemas.openxmlformats.org/officeDocument/2006/relationships/hyperlink" Target="http://www.padrak.com/f911reader/" TargetMode="External"/><Relationship Id="rId2" Type="http://schemas.openxmlformats.org/officeDocument/2006/relationships/hyperlink" Target="http://www.padrak.com/bookson911/" TargetMode="External"/><Relationship Id="rId1" Type="http://schemas.openxmlformats.org/officeDocument/2006/relationships/slideLayout" Target="../slideLayouts/slideLayout1.xml"/><Relationship Id="rId6" Type="http://schemas.openxmlformats.org/officeDocument/2006/relationships/hyperlink" Target="http://www.padrak.com/waronfreedom/" TargetMode="External"/><Relationship Id="rId5" Type="http://schemas.openxmlformats.org/officeDocument/2006/relationships/hyperlink" Target="http://www.padrak.com/insidejob/" TargetMode="External"/><Relationship Id="rId4" Type="http://schemas.openxmlformats.org/officeDocument/2006/relationships/hyperlink" Target="http://www.padrak.com/theterrorconspiracy/" TargetMode="Externa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http://www.padrak.com/fmbr062416/PainFul%20Deceptions%20Bldg%207%20Clip.wmv" TargetMode="External"/><Relationship Id="rId1" Type="http://schemas.openxmlformats.org/officeDocument/2006/relationships/video" Target="NULL" TargetMode="External"/><Relationship Id="rId4" Type="http://schemas.openxmlformats.org/officeDocument/2006/relationships/image" Target="../media/image115.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http://www.padrak.com/fmbr062416/A%20Little%20Less%20Talk%20and%20Clip.wmv" TargetMode="External"/><Relationship Id="rId1" Type="http://schemas.openxmlformats.org/officeDocument/2006/relationships/video" Target="NULL" TargetMode="External"/><Relationship Id="rId4" Type="http://schemas.openxmlformats.org/officeDocument/2006/relationships/image" Target="../media/image116.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hyperlink" Target="http://www.padrak.com/" TargetMode="Externa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hyperlink" Target="http://www.padrak.com/ine/" TargetMode="Externa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hyperlink" Target="http://www.padrak.com/ine/FABFACTS.html" TargetMode="Externa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hyperlink" Target="http://www.padrak.com/ine/DBGUIDE.html" TargetMode="Externa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padrak.com/ine/db/DEVICES_I.html" TargetMode="Externa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padrak.com/ine/db/DEVICES_I.html" TargetMode="Externa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padrak.com/ine/DBTEMPLATE.html"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padrak.com/ine/db/DEVICES_I.html" TargetMode="Externa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hyperlink" Target="http://www.keelynet.com/"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hyperlink" Target="https://www.youtube.com/watch?v=pw3lpFvuzps" TargetMode="External"/><Relationship Id="rId2" Type="http://schemas.openxmlformats.org/officeDocument/2006/relationships/hyperlink" Target="https://www.youtube.com/watch?v=rxIRaJlTD4Y" TargetMode="External"/><Relationship Id="rId1" Type="http://schemas.openxmlformats.org/officeDocument/2006/relationships/slideLayout" Target="../slideLayouts/slideLayout1.xml"/><Relationship Id="rId4" Type="http://schemas.openxmlformats.org/officeDocument/2006/relationships/hyperlink" Target="https://www.youtube.com/watch?v=JolNozy8UEY"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hyperlink" Target="https://www.youtube.com/watch?v=m8-Kek8Halc" TargetMode="Externa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hyperlink" Target="https://www.youtube.com/watch?v=7KqOwJKWIAw" TargetMode="Externa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myeclinik.com/india-wont-suppress-tewaris-free-energy-generator/#more-5577" TargetMode="Externa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www.padrak.com/ine/DANGERSPOWER.html" TargetMode="Externa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rexresearch.com/coler/coler2.htm" TargetMode="Externa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hyperlink" Target="http://worldnewsdailyreport.com/about-us/" TargetMode="Externa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hyperlink" Target="http://www.padrak.com/ine/INE13.html" TargetMode="Externa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hyperlink" Target="http://fmbr.org/fmbr-mission-statement/" TargetMode="Externa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hyperlink" Target="http://www.naturalnews.com/054371_solar_panels_Southern_California_green_energy.html" TargetMode="Externa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www.theyfly.com/photos/photos.htm" TargetMode="Externa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4431983"/>
          </a:xfrm>
          <a:prstGeom prst="rect">
            <a:avLst/>
          </a:prstGeom>
          <a:noFill/>
        </p:spPr>
        <p:txBody>
          <a:bodyPr wrap="square" rtlCol="0">
            <a:spAutoFit/>
          </a:bodyPr>
          <a:lstStyle/>
          <a:p>
            <a:pPr algn="ctr"/>
            <a:r>
              <a:rPr lang="en-US" sz="3600" b="1" dirty="0"/>
              <a:t>Free Energy Devices and UFOs: </a:t>
            </a:r>
          </a:p>
          <a:p>
            <a:pPr algn="ctr"/>
            <a:r>
              <a:rPr lang="en-US" sz="3600" b="1" dirty="0"/>
              <a:t>Status and In Depth Reviews </a:t>
            </a:r>
          </a:p>
          <a:p>
            <a:pPr algn="ctr"/>
            <a:endParaRPr lang="en-US" dirty="0"/>
          </a:p>
          <a:p>
            <a:pPr algn="ctr"/>
            <a:r>
              <a:rPr lang="en-US" sz="2400" dirty="0"/>
              <a:t>Dr. Patrick Bailey</a:t>
            </a:r>
          </a:p>
          <a:p>
            <a:pPr algn="ctr"/>
            <a:endParaRPr lang="en-US" sz="2400" dirty="0"/>
          </a:p>
          <a:p>
            <a:pPr algn="ctr"/>
            <a:r>
              <a:rPr lang="en-US" sz="2400" dirty="0"/>
              <a:t>90 minute PowerPoint Presentation</a:t>
            </a:r>
          </a:p>
          <a:p>
            <a:pPr algn="ctr"/>
            <a:endParaRPr lang="en-US" sz="2400" dirty="0"/>
          </a:p>
          <a:p>
            <a:pPr algn="ctr"/>
            <a:r>
              <a:rPr lang="en-US" sz="2400" dirty="0"/>
              <a:t>Foundation for Mind-Being Research </a:t>
            </a:r>
          </a:p>
          <a:p>
            <a:pPr algn="ctr"/>
            <a:r>
              <a:rPr lang="en-US" sz="2400" dirty="0"/>
              <a:t>Invited Presentation </a:t>
            </a:r>
          </a:p>
          <a:p>
            <a:pPr algn="ctr"/>
            <a:r>
              <a:rPr lang="en-US" sz="2400" dirty="0"/>
              <a:t>June 24, 2016</a:t>
            </a:r>
          </a:p>
          <a:p>
            <a:pPr algn="ctr"/>
            <a:r>
              <a:rPr lang="en-US" sz="2400" dirty="0"/>
              <a:t>Palo Alto, CA</a:t>
            </a:r>
            <a:endParaRPr lang="en-US" u="sng" dirty="0"/>
          </a:p>
        </p:txBody>
      </p:sp>
    </p:spTree>
    <p:extLst>
      <p:ext uri="{BB962C8B-B14F-4D97-AF65-F5344CB8AC3E}">
        <p14:creationId xmlns:p14="http://schemas.microsoft.com/office/powerpoint/2010/main" val="1148064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4801314"/>
          </a:xfrm>
          <a:prstGeom prst="rect">
            <a:avLst/>
          </a:prstGeom>
          <a:noFill/>
        </p:spPr>
        <p:txBody>
          <a:bodyPr wrap="square" rtlCol="0">
            <a:spAutoFit/>
          </a:bodyPr>
          <a:lstStyle/>
          <a:p>
            <a:pPr algn="ctr"/>
            <a:r>
              <a:rPr lang="en-US" b="1" u="sng" dirty="0"/>
              <a:t>The Problem:  Expanding Your Mind</a:t>
            </a:r>
          </a:p>
          <a:p>
            <a:endParaRPr lang="en-US" dirty="0"/>
          </a:p>
          <a:p>
            <a:pPr algn="ctr"/>
            <a:r>
              <a:rPr lang="en-US" b="1" u="sng" dirty="0"/>
              <a:t>The Problem of the 9 Dots</a:t>
            </a:r>
          </a:p>
          <a:p>
            <a:pPr algn="ctr"/>
            <a:endParaRPr lang="en-US" b="1" dirty="0"/>
          </a:p>
          <a:p>
            <a:pPr algn="ctr"/>
            <a:r>
              <a:rPr lang="en-US" dirty="0"/>
              <a:t>If you have seen this before –</a:t>
            </a:r>
          </a:p>
          <a:p>
            <a:pPr algn="ctr"/>
            <a:r>
              <a:rPr lang="en-US" u="sng" dirty="0"/>
              <a:t>Please</a:t>
            </a:r>
            <a:endParaRPr lang="en-US" dirty="0"/>
          </a:p>
          <a:p>
            <a:pPr algn="ctr"/>
            <a:r>
              <a:rPr lang="en-US" u="sng" dirty="0"/>
              <a:t>Do not give this away! Quiet!...</a:t>
            </a:r>
          </a:p>
          <a:p>
            <a:pPr algn="ctr"/>
            <a:endParaRPr lang="en-US" dirty="0"/>
          </a:p>
          <a:p>
            <a:pPr algn="ctr"/>
            <a:r>
              <a:rPr lang="en-US" dirty="0"/>
              <a:t>This is a very powerful exercise for those that see it for the first time!</a:t>
            </a:r>
          </a:p>
          <a:p>
            <a:pPr algn="ctr"/>
            <a:endParaRPr lang="en-US" dirty="0"/>
          </a:p>
          <a:p>
            <a:pPr algn="ctr"/>
            <a:r>
              <a:rPr lang="en-US" u="sng" dirty="0"/>
              <a:t>Quiet!</a:t>
            </a:r>
          </a:p>
          <a:p>
            <a:pPr algn="ctr"/>
            <a:endParaRPr lang="en-US" dirty="0"/>
          </a:p>
          <a:p>
            <a:pPr algn="ctr"/>
            <a:r>
              <a:rPr lang="en-US" b="1" u="sng" dirty="0"/>
              <a:t>Listen Very Carefully to the Rules!</a:t>
            </a:r>
          </a:p>
          <a:p>
            <a:pPr algn="ctr"/>
            <a:endParaRPr lang="en-US" dirty="0"/>
          </a:p>
          <a:p>
            <a:pPr algn="ctr"/>
            <a:r>
              <a:rPr lang="en-US" dirty="0"/>
              <a:t>Quiet!</a:t>
            </a:r>
          </a:p>
          <a:p>
            <a:endParaRPr lang="en-US" dirty="0"/>
          </a:p>
          <a:p>
            <a:endParaRPr lang="en-US" dirty="0"/>
          </a:p>
        </p:txBody>
      </p:sp>
    </p:spTree>
    <p:extLst>
      <p:ext uri="{BB962C8B-B14F-4D97-AF65-F5344CB8AC3E}">
        <p14:creationId xmlns:p14="http://schemas.microsoft.com/office/powerpoint/2010/main" val="360521871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923330"/>
          </a:xfrm>
          <a:prstGeom prst="rect">
            <a:avLst/>
          </a:prstGeom>
          <a:noFill/>
        </p:spPr>
        <p:txBody>
          <a:bodyPr wrap="square" rtlCol="0">
            <a:spAutoFit/>
          </a:bodyPr>
          <a:lstStyle/>
          <a:p>
            <a:pPr algn="ctr"/>
            <a:r>
              <a:rPr lang="en-US" b="1" u="sng" dirty="0"/>
              <a:t>CMS Ret. Robert Dean  - NATO “An Assessment”(pic 2009)</a:t>
            </a:r>
          </a:p>
          <a:p>
            <a:pPr algn="ctr"/>
            <a:endParaRPr lang="en-US" dirty="0"/>
          </a:p>
          <a:p>
            <a:pPr algn="ctr"/>
            <a:r>
              <a:rPr lang="en-US" dirty="0"/>
              <a:t> </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248400" cy="4824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08234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923330"/>
          </a:xfrm>
          <a:prstGeom prst="rect">
            <a:avLst/>
          </a:prstGeom>
          <a:noFill/>
        </p:spPr>
        <p:txBody>
          <a:bodyPr wrap="square" rtlCol="0">
            <a:spAutoFit/>
          </a:bodyPr>
          <a:lstStyle/>
          <a:p>
            <a:pPr algn="ctr"/>
            <a:r>
              <a:rPr lang="en-US" b="1" u="sng" dirty="0"/>
              <a:t>CMS Ret. Robert Dean  - NATO “An Assessment”</a:t>
            </a:r>
          </a:p>
          <a:p>
            <a:pPr algn="ctr"/>
            <a:endParaRPr lang="en-US" dirty="0"/>
          </a:p>
          <a:p>
            <a:pPr algn="ctr"/>
            <a:r>
              <a:rPr lang="en-US" dirty="0"/>
              <a:t> </a:t>
            </a:r>
          </a:p>
        </p:txBody>
      </p:sp>
      <p:pic>
        <p:nvPicPr>
          <p:cNvPr id="2050" name="Picture 2" descr="D:\$$ Data Folder on Data Disc D\$$ Patrick Bailey\!   a_Clip Art for Energy and UFOs\! TT Presentation - Fixed Pics\The Greatest Story Never Told DVD Cov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32535" y="1174688"/>
            <a:ext cx="3078927" cy="5118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1847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369332"/>
          </a:xfrm>
          <a:prstGeom prst="rect">
            <a:avLst/>
          </a:prstGeom>
          <a:noFill/>
        </p:spPr>
        <p:txBody>
          <a:bodyPr wrap="square" rtlCol="0">
            <a:spAutoFit/>
          </a:bodyPr>
          <a:lstStyle/>
          <a:p>
            <a:pPr algn="ctr"/>
            <a:r>
              <a:rPr lang="en-US" dirty="0"/>
              <a:t>USAF Documented Sightings (1965)</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4475" y="1219200"/>
            <a:ext cx="415505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90566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4247317"/>
          </a:xfrm>
          <a:prstGeom prst="rect">
            <a:avLst/>
          </a:prstGeom>
          <a:noFill/>
        </p:spPr>
        <p:txBody>
          <a:bodyPr wrap="square" rtlCol="0">
            <a:spAutoFit/>
          </a:bodyPr>
          <a:lstStyle/>
          <a:p>
            <a:pPr algn="ctr"/>
            <a:r>
              <a:rPr lang="en-US" b="1" u="sng" dirty="0"/>
              <a:t>UFOs Hang Out in the Ultra Violet</a:t>
            </a:r>
          </a:p>
          <a:p>
            <a:pPr algn="ctr"/>
            <a:endParaRPr lang="en-US" dirty="0"/>
          </a:p>
          <a:p>
            <a:pPr algn="ctr"/>
            <a:r>
              <a:rPr lang="en-US" u="sng" dirty="0"/>
              <a:t>He saw it – I didn’t!</a:t>
            </a:r>
          </a:p>
          <a:p>
            <a:pPr algn="ctr"/>
            <a:r>
              <a:rPr lang="en-US" dirty="0"/>
              <a:t>It just disappeared!</a:t>
            </a:r>
          </a:p>
          <a:p>
            <a:pPr algn="ctr"/>
            <a:r>
              <a:rPr lang="en-US" dirty="0"/>
              <a:t>It flew off at great speed!</a:t>
            </a:r>
          </a:p>
          <a:p>
            <a:pPr algn="ctr"/>
            <a:endParaRPr lang="en-US" dirty="0"/>
          </a:p>
          <a:p>
            <a:pPr algn="ctr"/>
            <a:r>
              <a:rPr lang="en-US" u="sng" dirty="0"/>
              <a:t>No it didn’t – It’s STILL THERE!</a:t>
            </a:r>
          </a:p>
          <a:p>
            <a:pPr algn="ctr"/>
            <a:r>
              <a:rPr lang="en-US" u="sng" dirty="0"/>
              <a:t>YOU just can’t see it!</a:t>
            </a:r>
          </a:p>
          <a:p>
            <a:pPr algn="ctr"/>
            <a:endParaRPr lang="en-US" dirty="0"/>
          </a:p>
          <a:p>
            <a:pPr algn="ctr"/>
            <a:r>
              <a:rPr lang="en-US" dirty="0"/>
              <a:t>My dog keeps barking but there’s nothing there!</a:t>
            </a:r>
          </a:p>
          <a:p>
            <a:pPr algn="ctr"/>
            <a:endParaRPr lang="en-US" dirty="0"/>
          </a:p>
          <a:p>
            <a:pPr algn="ctr"/>
            <a:r>
              <a:rPr lang="en-US" u="sng" dirty="0"/>
              <a:t>I didn’t see it but it’s on my photo!</a:t>
            </a:r>
          </a:p>
          <a:p>
            <a:pPr algn="ctr"/>
            <a:r>
              <a:rPr lang="en-US" dirty="0"/>
              <a:t>Particularly on Fujifilm!</a:t>
            </a:r>
          </a:p>
          <a:p>
            <a:pPr algn="ctr"/>
            <a:endParaRPr lang="en-US" dirty="0"/>
          </a:p>
          <a:p>
            <a:pPr algn="ctr"/>
            <a:r>
              <a:rPr lang="en-US" u="sng" dirty="0"/>
              <a:t>Lots of photos like that from Japan!!!</a:t>
            </a:r>
          </a:p>
        </p:txBody>
      </p:sp>
    </p:spTree>
    <p:extLst>
      <p:ext uri="{BB962C8B-B14F-4D97-AF65-F5344CB8AC3E}">
        <p14:creationId xmlns:p14="http://schemas.microsoft.com/office/powerpoint/2010/main" val="149077339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308324"/>
          </a:xfrm>
          <a:prstGeom prst="rect">
            <a:avLst/>
          </a:prstGeom>
          <a:noFill/>
        </p:spPr>
        <p:txBody>
          <a:bodyPr wrap="square" rtlCol="0">
            <a:spAutoFit/>
          </a:bodyPr>
          <a:lstStyle/>
          <a:p>
            <a:pPr algn="ctr"/>
            <a:r>
              <a:rPr lang="en-US" b="1" u="sng" dirty="0"/>
              <a:t>UFOs Hang Out in the Ultra Violet</a:t>
            </a:r>
          </a:p>
          <a:p>
            <a:pPr algn="ctr"/>
            <a:endParaRPr lang="en-US" dirty="0"/>
          </a:p>
          <a:p>
            <a:pPr algn="ctr"/>
            <a:r>
              <a:rPr lang="en-US" dirty="0"/>
              <a:t>You see only Visible Light.</a:t>
            </a:r>
          </a:p>
          <a:p>
            <a:pPr algn="ctr"/>
            <a:endParaRPr lang="en-US" dirty="0"/>
          </a:p>
          <a:p>
            <a:pPr algn="ctr"/>
            <a:r>
              <a:rPr lang="en-US" dirty="0"/>
              <a:t>Film can see more!</a:t>
            </a:r>
          </a:p>
          <a:p>
            <a:pPr algn="ctr"/>
            <a:endParaRPr lang="en-US" dirty="0"/>
          </a:p>
          <a:p>
            <a:pPr algn="ctr"/>
            <a:r>
              <a:rPr lang="en-US" dirty="0"/>
              <a:t>We have some Infra-Red cameras and imagers…</a:t>
            </a:r>
          </a:p>
          <a:p>
            <a:pPr algn="ctr"/>
            <a:r>
              <a:rPr lang="en-US" u="sng" dirty="0"/>
              <a:t>Why not Ultra-Violet Imagers???</a:t>
            </a:r>
          </a:p>
        </p:txBody>
      </p:sp>
      <p:pic>
        <p:nvPicPr>
          <p:cNvPr id="1026" name="Picture 2" descr="D:\$$ Data Folder on Data Disc D\$$ Patrick Bailey\!   a_Clip Art for Energy and UFOs\! TT Presentation - Fixed Pics\Kight Spectra Grap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434" y="3171457"/>
            <a:ext cx="7499157" cy="250304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281259" y="3085271"/>
            <a:ext cx="381000" cy="251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5715000" y="3886200"/>
            <a:ext cx="762000" cy="762000"/>
          </a:xfrm>
          <a:prstGeom prst="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011537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4524315"/>
          </a:xfrm>
          <a:prstGeom prst="rect">
            <a:avLst/>
          </a:prstGeom>
          <a:noFill/>
        </p:spPr>
        <p:txBody>
          <a:bodyPr wrap="square" rtlCol="0">
            <a:spAutoFit/>
          </a:bodyPr>
          <a:lstStyle/>
          <a:p>
            <a:pPr algn="ctr"/>
            <a:r>
              <a:rPr lang="en-US" b="1" dirty="0"/>
              <a:t>ALIEN LIFE FORMS (EBE) ARE THEY FRIENDS? </a:t>
            </a:r>
          </a:p>
          <a:p>
            <a:pPr algn="ctr"/>
            <a:r>
              <a:rPr lang="en-US" b="1" dirty="0"/>
              <a:t>OR ENEMY TO THE HUMAN RACE? </a:t>
            </a:r>
          </a:p>
          <a:p>
            <a:pPr algn="ctr"/>
            <a:r>
              <a:rPr lang="en-US" dirty="0"/>
              <a:t>STANTON T. FRIEDMAN (Long Time UFO Researcher and Publisher) </a:t>
            </a:r>
          </a:p>
          <a:p>
            <a:pPr algn="ctr"/>
            <a:endParaRPr lang="en-US" dirty="0"/>
          </a:p>
          <a:p>
            <a:pPr algn="ctr"/>
            <a:r>
              <a:rPr lang="en-US" dirty="0"/>
              <a:t>Published on Apr 18, 2015</a:t>
            </a:r>
          </a:p>
          <a:p>
            <a:pPr algn="ctr"/>
            <a:endParaRPr lang="en-US" dirty="0"/>
          </a:p>
          <a:p>
            <a:pPr algn="ctr"/>
            <a:r>
              <a:rPr lang="en-US" u="sng" dirty="0"/>
              <a:t>Aliens: Love Them or Hate Them</a:t>
            </a:r>
          </a:p>
          <a:p>
            <a:pPr algn="ctr"/>
            <a:r>
              <a:rPr lang="en-US" dirty="0"/>
              <a:t>Cincinnati: MUFON 2012</a:t>
            </a:r>
          </a:p>
          <a:p>
            <a:pPr algn="ctr"/>
            <a:endParaRPr lang="en-US" dirty="0"/>
          </a:p>
          <a:p>
            <a:pPr algn="ctr"/>
            <a:r>
              <a:rPr lang="en-US" dirty="0"/>
              <a:t>Alien life forms? UFOs? Project Blue Beam? Are they all real? </a:t>
            </a:r>
          </a:p>
          <a:p>
            <a:pPr algn="ctr"/>
            <a:r>
              <a:rPr lang="en-US" dirty="0"/>
              <a:t>Stanton T. Friedman speaking at the MUFON 2012 International Symposium on Extraterrestrial Contact, Unidentified flying objects, and the Roswell Crash evidence.</a:t>
            </a:r>
          </a:p>
          <a:p>
            <a:pPr algn="ctr"/>
            <a:endParaRPr lang="en-US" dirty="0"/>
          </a:p>
          <a:p>
            <a:pPr algn="ctr"/>
            <a:r>
              <a:rPr lang="en-US" dirty="0">
                <a:hlinkClick r:id="rId2"/>
              </a:rPr>
              <a:t>https://www.youtube.com/watch?v=yJNzyxk6X5E</a:t>
            </a:r>
            <a:r>
              <a:rPr lang="en-US" dirty="0"/>
              <a:t> (1:16)</a:t>
            </a:r>
          </a:p>
          <a:p>
            <a:pPr algn="ctr"/>
            <a:r>
              <a:rPr lang="en-US" dirty="0"/>
              <a:t>  </a:t>
            </a:r>
          </a:p>
        </p:txBody>
      </p:sp>
    </p:spTree>
    <p:extLst>
      <p:ext uri="{BB962C8B-B14F-4D97-AF65-F5344CB8AC3E}">
        <p14:creationId xmlns:p14="http://schemas.microsoft.com/office/powerpoint/2010/main" val="174378111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646331"/>
          </a:xfrm>
          <a:prstGeom prst="rect">
            <a:avLst/>
          </a:prstGeom>
          <a:noFill/>
        </p:spPr>
        <p:txBody>
          <a:bodyPr wrap="square" rtlCol="0">
            <a:spAutoFit/>
          </a:bodyPr>
          <a:lstStyle/>
          <a:p>
            <a:pPr algn="ctr"/>
            <a:r>
              <a:rPr lang="en-US" b="1" dirty="0"/>
              <a:t>ALIEN LIFE FORMS (EBE) ARE THEY FRIENDS? </a:t>
            </a:r>
          </a:p>
          <a:p>
            <a:pPr algn="ctr"/>
            <a:r>
              <a:rPr lang="en-US" b="1" dirty="0"/>
              <a:t>OR ENEMY TO THE HUMAN RACE?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147" y="1600200"/>
            <a:ext cx="8153400" cy="459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377029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1200329"/>
          </a:xfrm>
          <a:prstGeom prst="rect">
            <a:avLst/>
          </a:prstGeom>
          <a:noFill/>
        </p:spPr>
        <p:txBody>
          <a:bodyPr wrap="square" rtlCol="0">
            <a:spAutoFit/>
          </a:bodyPr>
          <a:lstStyle/>
          <a:p>
            <a:pPr algn="ctr"/>
            <a:r>
              <a:rPr lang="en-US" b="1" dirty="0"/>
              <a:t>ALIEN LIFE FORMS (EBE) ARE THEY FRIENDS? </a:t>
            </a:r>
          </a:p>
          <a:p>
            <a:pPr algn="ctr"/>
            <a:r>
              <a:rPr lang="en-US" b="1" dirty="0"/>
              <a:t>OR ENEMY TO THE HUMAN RACE?</a:t>
            </a:r>
          </a:p>
          <a:p>
            <a:pPr algn="ctr"/>
            <a:endParaRPr lang="en-US" dirty="0"/>
          </a:p>
          <a:p>
            <a:pPr algn="ctr"/>
            <a:r>
              <a:rPr lang="en-US" dirty="0"/>
              <a:t>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787" y="1600200"/>
            <a:ext cx="8143875" cy="459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47673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4524315"/>
          </a:xfrm>
          <a:prstGeom prst="rect">
            <a:avLst/>
          </a:prstGeom>
          <a:noFill/>
        </p:spPr>
        <p:txBody>
          <a:bodyPr wrap="square" rtlCol="0">
            <a:spAutoFit/>
          </a:bodyPr>
          <a:lstStyle/>
          <a:p>
            <a:pPr algn="ctr"/>
            <a:r>
              <a:rPr lang="en-US" b="1" dirty="0"/>
              <a:t>ALIEN LIFE FORMS (EBE) ARE THEY FRIENDS? </a:t>
            </a:r>
          </a:p>
          <a:p>
            <a:pPr algn="ctr"/>
            <a:r>
              <a:rPr lang="en-US" b="1" dirty="0"/>
              <a:t>OR ENEMY TO THE HUMAN RACE?</a:t>
            </a:r>
          </a:p>
          <a:p>
            <a:pPr algn="ctr"/>
            <a:r>
              <a:rPr lang="en-US" dirty="0"/>
              <a:t>STANTON T. FRIEDMAN (Long Time UFO Researcher and Publisher) </a:t>
            </a:r>
          </a:p>
          <a:p>
            <a:pPr algn="ctr"/>
            <a:endParaRPr lang="en-US" dirty="0"/>
          </a:p>
          <a:p>
            <a:pPr algn="ctr"/>
            <a:r>
              <a:rPr lang="en-US" u="sng" dirty="0"/>
              <a:t>Conclusions</a:t>
            </a:r>
          </a:p>
          <a:p>
            <a:pPr algn="ctr"/>
            <a:endParaRPr lang="en-US" dirty="0"/>
          </a:p>
          <a:p>
            <a:pPr algn="ctr"/>
            <a:r>
              <a:rPr lang="en-US" dirty="0"/>
              <a:t>The Evidence is Overwhelming:</a:t>
            </a:r>
          </a:p>
          <a:p>
            <a:pPr algn="ctr"/>
            <a:endParaRPr lang="en-US" dirty="0"/>
          </a:p>
          <a:p>
            <a:pPr marL="1828800"/>
            <a:r>
              <a:rPr lang="en-US" dirty="0"/>
              <a:t>A:  Aliens Are Visiting</a:t>
            </a:r>
          </a:p>
          <a:p>
            <a:pPr marL="1828800"/>
            <a:r>
              <a:rPr lang="en-US" dirty="0"/>
              <a:t>B:  Governments Are Covering Up What is Going On</a:t>
            </a:r>
          </a:p>
          <a:p>
            <a:pPr marL="1828800"/>
            <a:r>
              <a:rPr lang="en-US" dirty="0"/>
              <a:t>C:  No Good Arguments Against A or B (above)</a:t>
            </a:r>
          </a:p>
          <a:p>
            <a:pPr marL="1828800"/>
            <a:r>
              <a:rPr lang="en-US" dirty="0"/>
              <a:t>D:  Biggest story of Millennium</a:t>
            </a:r>
          </a:p>
          <a:p>
            <a:pPr marL="1828800"/>
            <a:r>
              <a:rPr lang="en-US" dirty="0"/>
              <a:t>E:  Journalists and Scientists have </a:t>
            </a:r>
          </a:p>
          <a:p>
            <a:pPr marL="1828800"/>
            <a:r>
              <a:rPr lang="en-US" dirty="0"/>
              <a:t>     Grossly Neglected Their Responsibilities!</a:t>
            </a:r>
          </a:p>
          <a:p>
            <a:pPr algn="ctr"/>
            <a:endParaRPr lang="en-US" dirty="0"/>
          </a:p>
          <a:p>
            <a:pPr algn="ctr"/>
            <a:r>
              <a:rPr lang="en-US" dirty="0"/>
              <a:t>  </a:t>
            </a:r>
          </a:p>
        </p:txBody>
      </p:sp>
    </p:spTree>
    <p:extLst>
      <p:ext uri="{BB962C8B-B14F-4D97-AF65-F5344CB8AC3E}">
        <p14:creationId xmlns:p14="http://schemas.microsoft.com/office/powerpoint/2010/main" val="38370682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685801"/>
            <a:ext cx="7619999" cy="4801314"/>
          </a:xfrm>
          <a:prstGeom prst="rect">
            <a:avLst/>
          </a:prstGeom>
          <a:noFill/>
        </p:spPr>
        <p:txBody>
          <a:bodyPr wrap="square" rtlCol="0">
            <a:spAutoFit/>
          </a:bodyPr>
          <a:lstStyle/>
          <a:p>
            <a:pPr algn="ctr"/>
            <a:r>
              <a:rPr lang="en-US" b="1" dirty="0"/>
              <a:t>ALIEN LIFE FORMS (EBE) ARE THEY FRIENDS? </a:t>
            </a:r>
          </a:p>
          <a:p>
            <a:pPr algn="ctr"/>
            <a:r>
              <a:rPr lang="en-US" b="1" dirty="0"/>
              <a:t>OR ENEMY TO THE HUMAN RACE?</a:t>
            </a:r>
          </a:p>
          <a:p>
            <a:pPr algn="ctr"/>
            <a:r>
              <a:rPr lang="en-US" dirty="0"/>
              <a:t>STANTON T. FRIEDMAN (Long Time UFO Researcher and Publisher) </a:t>
            </a:r>
          </a:p>
          <a:p>
            <a:pPr algn="ctr"/>
            <a:endParaRPr lang="en-US" dirty="0"/>
          </a:p>
          <a:p>
            <a:pPr algn="ctr"/>
            <a:r>
              <a:rPr lang="en-US" u="sng" dirty="0"/>
              <a:t>Stanton says “I Think That:</a:t>
            </a:r>
          </a:p>
          <a:p>
            <a:pPr algn="ctr"/>
            <a:endParaRPr lang="en-US" dirty="0"/>
          </a:p>
          <a:p>
            <a:pPr marL="914400">
              <a:tabLst>
                <a:tab pos="914400" algn="l"/>
              </a:tabLst>
            </a:pPr>
            <a:r>
              <a:rPr lang="en-US" dirty="0"/>
              <a:t>We are a primitive society whose Major Activity is Tribal Warfare.</a:t>
            </a:r>
          </a:p>
          <a:p>
            <a:pPr marL="914400">
              <a:tabLst>
                <a:tab pos="914400" algn="l"/>
              </a:tabLst>
            </a:pPr>
            <a:endParaRPr lang="en-US" dirty="0"/>
          </a:p>
          <a:p>
            <a:pPr marL="914400">
              <a:tabLst>
                <a:tab pos="914400" algn="l"/>
              </a:tabLst>
            </a:pPr>
            <a:r>
              <a:rPr lang="en-US" dirty="0"/>
              <a:t>We are so young, everybody else is [way more] advanced.</a:t>
            </a:r>
          </a:p>
          <a:p>
            <a:pPr marL="914400">
              <a:tabLst>
                <a:tab pos="914400" algn="l"/>
              </a:tabLst>
            </a:pPr>
            <a:endParaRPr lang="en-US" dirty="0"/>
          </a:p>
          <a:p>
            <a:pPr marL="914400">
              <a:tabLst>
                <a:tab pos="914400" algn="l"/>
              </a:tabLst>
            </a:pPr>
            <a:r>
              <a:rPr lang="en-US" dirty="0"/>
              <a:t>We are a threat to all other local civilizations.</a:t>
            </a:r>
          </a:p>
          <a:p>
            <a:pPr marL="914400">
              <a:tabLst>
                <a:tab pos="914400" algn="l"/>
              </a:tabLst>
            </a:pPr>
            <a:endParaRPr lang="en-US" dirty="0"/>
          </a:p>
          <a:p>
            <a:pPr marL="914400">
              <a:tabLst>
                <a:tab pos="914400" algn="l"/>
              </a:tabLst>
            </a:pPr>
            <a:r>
              <a:rPr lang="en-US" dirty="0"/>
              <a:t>We killed 60 Million Earthlings in WW [2] and [we]</a:t>
            </a:r>
          </a:p>
          <a:p>
            <a:pPr marL="914400">
              <a:tabLst>
                <a:tab pos="914400" algn="l"/>
              </a:tabLst>
            </a:pPr>
            <a:r>
              <a:rPr lang="en-US" dirty="0"/>
              <a:t>     Destroyed 1700 Cities.”</a:t>
            </a:r>
          </a:p>
          <a:p>
            <a:pPr marL="914400">
              <a:tabLst>
                <a:tab pos="914400" algn="l"/>
              </a:tabLst>
            </a:pPr>
            <a:endParaRPr lang="en-US" dirty="0"/>
          </a:p>
          <a:p>
            <a:pPr marL="914400">
              <a:tabLst>
                <a:tab pos="914400" algn="l"/>
              </a:tabLst>
            </a:pPr>
            <a:r>
              <a:rPr lang="en-US" dirty="0"/>
              <a:t>[I (PB) would say – who the hell would want to visit there, anyway?]</a:t>
            </a:r>
          </a:p>
          <a:p>
            <a:pPr algn="ctr"/>
            <a:r>
              <a:rPr lang="en-US" dirty="0"/>
              <a:t>  </a:t>
            </a:r>
          </a:p>
        </p:txBody>
      </p:sp>
    </p:spTree>
    <p:extLst>
      <p:ext uri="{BB962C8B-B14F-4D97-AF65-F5344CB8AC3E}">
        <p14:creationId xmlns:p14="http://schemas.microsoft.com/office/powerpoint/2010/main" val="1069689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862322"/>
          </a:xfrm>
          <a:prstGeom prst="rect">
            <a:avLst/>
          </a:prstGeom>
          <a:noFill/>
        </p:spPr>
        <p:txBody>
          <a:bodyPr wrap="square" rtlCol="0">
            <a:spAutoFit/>
          </a:bodyPr>
          <a:lstStyle/>
          <a:p>
            <a:pPr algn="ctr"/>
            <a:r>
              <a:rPr lang="en-US" b="1" u="sng" dirty="0"/>
              <a:t>The Problem of the 9 Dots</a:t>
            </a:r>
          </a:p>
          <a:p>
            <a:pPr algn="ctr"/>
            <a:endParaRPr lang="en-US" dirty="0"/>
          </a:p>
          <a:p>
            <a:pPr algn="ctr"/>
            <a:r>
              <a:rPr lang="en-US" dirty="0"/>
              <a:t>“Here are 9 dots.”</a:t>
            </a:r>
          </a:p>
          <a:p>
            <a:pPr algn="ctr"/>
            <a:endParaRPr lang="en-US" dirty="0"/>
          </a:p>
          <a:p>
            <a:pPr algn="ctr"/>
            <a:r>
              <a:rPr lang="en-US" dirty="0"/>
              <a:t>“Connect all 9 dots with four straight lines</a:t>
            </a:r>
          </a:p>
          <a:p>
            <a:pPr algn="ctr"/>
            <a:r>
              <a:rPr lang="en-US" dirty="0"/>
              <a:t>Without lifting the pencil.”</a:t>
            </a:r>
          </a:p>
          <a:p>
            <a:pPr algn="ctr"/>
            <a:r>
              <a:rPr lang="en-US" dirty="0"/>
              <a:t>“No tricks.”</a:t>
            </a:r>
          </a:p>
          <a:p>
            <a:pPr algn="ctr"/>
            <a:endParaRPr lang="en-US" dirty="0"/>
          </a:p>
          <a:p>
            <a:pPr algn="ctr"/>
            <a:r>
              <a:rPr lang="en-US" dirty="0"/>
              <a:t>Just do it!</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1371" y="3420122"/>
            <a:ext cx="1961258" cy="1800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935041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685801"/>
            <a:ext cx="7619999" cy="646331"/>
          </a:xfrm>
          <a:prstGeom prst="rect">
            <a:avLst/>
          </a:prstGeom>
          <a:noFill/>
        </p:spPr>
        <p:txBody>
          <a:bodyPr wrap="square" rtlCol="0">
            <a:spAutoFit/>
          </a:bodyPr>
          <a:lstStyle/>
          <a:p>
            <a:pPr algn="ctr"/>
            <a:r>
              <a:rPr lang="en-US" dirty="0"/>
              <a:t>STANTON T. FRIEDMAN (Long Time UFO Researcher and Publisher) </a:t>
            </a:r>
          </a:p>
          <a:p>
            <a:pPr algn="ctr"/>
            <a:endParaRPr lang="en-US" dirty="0"/>
          </a:p>
        </p:txBody>
      </p:sp>
      <p:pic>
        <p:nvPicPr>
          <p:cNvPr id="7170" name="Picture 2" descr="D:\$$ Data Folder on Data Disc D\$$ Patrick Bailey\!   a_Clip Art for Energy and UFOs\! TT Presentation - Fixed Pics\Flying Saucers Are Real Vol 1 VHS Cov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237695"/>
            <a:ext cx="2463207" cy="4492101"/>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D:\$$ Data Folder on Data Disc D\$$ Patrick Bailey\!   a_Clip Art for Energy and UFOs\! TT Presentation - Fixed Pics\Flying Saucers Are Real Vol 2 VHS Cov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2920" y="1237695"/>
            <a:ext cx="2518159" cy="4510596"/>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D:\$$ Data Folder on Data Disc D\$$ Patrick Bailey\!   a_Clip Art for Energy and UFOs\! TT Presentation - Fixed Pics\Flying Saucers Are Real Set DVDs Cov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0274" y="1066800"/>
            <a:ext cx="2371725" cy="3351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99083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585323"/>
          </a:xfrm>
          <a:prstGeom prst="rect">
            <a:avLst/>
          </a:prstGeom>
          <a:noFill/>
        </p:spPr>
        <p:txBody>
          <a:bodyPr wrap="square" rtlCol="0">
            <a:spAutoFit/>
          </a:bodyPr>
          <a:lstStyle/>
          <a:p>
            <a:pPr algn="ctr"/>
            <a:r>
              <a:rPr lang="en-US" b="1" u="sng" dirty="0"/>
              <a:t>What about the German Nazi/Vrill Corporation Connection?</a:t>
            </a:r>
          </a:p>
          <a:p>
            <a:pPr algn="ctr"/>
            <a:r>
              <a:rPr lang="en-US" u="sng" dirty="0"/>
              <a:t>Channeled Information from Aldebaran (In Taurus)</a:t>
            </a:r>
            <a:endParaRPr lang="en-US" dirty="0"/>
          </a:p>
          <a:p>
            <a:pPr algn="ctr"/>
            <a:endParaRPr lang="en-US" dirty="0"/>
          </a:p>
          <a:p>
            <a:pPr algn="ctr"/>
            <a:r>
              <a:rPr lang="en-US" dirty="0"/>
              <a:t>I don’t want to go there in this presentation…</a:t>
            </a:r>
          </a:p>
          <a:p>
            <a:endParaRPr lang="en-US" u="sng" dirty="0"/>
          </a:p>
          <a:p>
            <a:endParaRPr lang="en-US" dirty="0"/>
          </a:p>
          <a:p>
            <a:endParaRPr lang="en-US" dirty="0"/>
          </a:p>
          <a:p>
            <a:endParaRPr lang="en-US" dirty="0"/>
          </a:p>
          <a:p>
            <a:endParaRPr lang="en-US" dirty="0"/>
          </a:p>
        </p:txBody>
      </p:sp>
      <p:pic>
        <p:nvPicPr>
          <p:cNvPr id="10242" name="Picture 2" descr="D:\$$ Data Folder on Data Disc D\$$ Patrick Bailey\!   a_Clip Art for Energy and UFOs\! TT presentation - Fixed Papers\German UFO with Soilders and Whi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9262" y="2006353"/>
            <a:ext cx="4225476" cy="3151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29656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1477328"/>
          </a:xfrm>
          <a:prstGeom prst="rect">
            <a:avLst/>
          </a:prstGeom>
          <a:noFill/>
        </p:spPr>
        <p:txBody>
          <a:bodyPr wrap="square" rtlCol="0">
            <a:spAutoFit/>
          </a:bodyPr>
          <a:lstStyle/>
          <a:p>
            <a:r>
              <a:rPr lang="en-US" u="sng" dirty="0"/>
              <a:t> </a:t>
            </a:r>
          </a:p>
          <a:p>
            <a:endParaRPr lang="en-US" dirty="0"/>
          </a:p>
          <a:p>
            <a:endParaRPr lang="en-US" dirty="0"/>
          </a:p>
          <a:p>
            <a:endParaRPr lang="en-US" dirty="0"/>
          </a:p>
          <a:p>
            <a:endParaRPr lang="en-US" dirty="0"/>
          </a:p>
        </p:txBody>
      </p:sp>
      <p:pic>
        <p:nvPicPr>
          <p:cNvPr id="11266" name="Picture 2" descr="D:\$$ Data Folder on Data Disc D\$$ Patrick Bailey\!   a_Clip Art for Energy and UFOs\! TT presentation - Fixed Papers\Electrogravitics Report 1956  Cov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628" y="380999"/>
            <a:ext cx="7776371" cy="59770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867400" y="2163129"/>
            <a:ext cx="685800" cy="369332"/>
          </a:xfrm>
          <a:prstGeom prst="rect">
            <a:avLst/>
          </a:prstGeom>
          <a:noFill/>
        </p:spPr>
        <p:txBody>
          <a:bodyPr wrap="square" rtlCol="0">
            <a:spAutoFit/>
          </a:bodyPr>
          <a:lstStyle/>
          <a:p>
            <a:r>
              <a:rPr lang="en-US" dirty="0"/>
              <a:t>1956</a:t>
            </a:r>
          </a:p>
        </p:txBody>
      </p:sp>
    </p:spTree>
    <p:extLst>
      <p:ext uri="{BB962C8B-B14F-4D97-AF65-F5344CB8AC3E}">
        <p14:creationId xmlns:p14="http://schemas.microsoft.com/office/powerpoint/2010/main" val="127776879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1477328"/>
          </a:xfrm>
          <a:prstGeom prst="rect">
            <a:avLst/>
          </a:prstGeom>
          <a:noFill/>
        </p:spPr>
        <p:txBody>
          <a:bodyPr wrap="square" rtlCol="0">
            <a:spAutoFit/>
          </a:bodyPr>
          <a:lstStyle/>
          <a:p>
            <a:r>
              <a:rPr lang="en-US" u="sng" dirty="0"/>
              <a:t> </a:t>
            </a:r>
          </a:p>
          <a:p>
            <a:endParaRPr lang="en-US" dirty="0"/>
          </a:p>
          <a:p>
            <a:endParaRPr lang="en-US" dirty="0"/>
          </a:p>
          <a:p>
            <a:endParaRPr lang="en-US" dirty="0"/>
          </a:p>
          <a:p>
            <a:endParaRPr lang="en-US" dirty="0"/>
          </a:p>
        </p:txBody>
      </p:sp>
      <p:pic>
        <p:nvPicPr>
          <p:cNvPr id="12290" name="Picture 2" descr="D:\$$ Data Folder on Data Disc D\$$ Patrick Bailey\!   a_Clip Art for Energy and UFOs\! TT presentation - Fixed Papers\Electrogravitics Report 1956 Text Titl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3793" y="1015206"/>
            <a:ext cx="4316413" cy="48275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14401" y="685801"/>
            <a:ext cx="7315199" cy="1754326"/>
          </a:xfrm>
          <a:prstGeom prst="rect">
            <a:avLst/>
          </a:prstGeom>
          <a:noFill/>
        </p:spPr>
        <p:txBody>
          <a:bodyPr wrap="square" rtlCol="0">
            <a:spAutoFit/>
          </a:bodyPr>
          <a:lstStyle/>
          <a:p>
            <a:pPr algn="ctr"/>
            <a:r>
              <a:rPr lang="en-US" b="1" u="sng" dirty="0"/>
              <a:t>This is on the internet!</a:t>
            </a:r>
            <a:endParaRPr lang="en-US" dirty="0"/>
          </a:p>
          <a:p>
            <a:endParaRPr lang="en-US" u="sng"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73086152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646331"/>
          </a:xfrm>
          <a:prstGeom prst="rect">
            <a:avLst/>
          </a:prstGeom>
          <a:noFill/>
        </p:spPr>
        <p:txBody>
          <a:bodyPr wrap="square" rtlCol="0">
            <a:spAutoFit/>
          </a:bodyPr>
          <a:lstStyle/>
          <a:p>
            <a:pPr algn="ctr"/>
            <a:r>
              <a:rPr lang="en-US" u="sng" dirty="0"/>
              <a:t>T. Townsend Brown (1920s)</a:t>
            </a:r>
          </a:p>
          <a:p>
            <a:pPr algn="ctr"/>
            <a:r>
              <a:rPr lang="en-US" dirty="0"/>
              <a:t> </a:t>
            </a:r>
          </a:p>
        </p:txBody>
      </p:sp>
      <p:pic>
        <p:nvPicPr>
          <p:cNvPr id="3" name="Picture 2" descr="D:\$$ Data Folder on Data Disc D\$$ Patrick Bailey\!   a_Clip Art for Energy and UFOs\! TT presentation - Fixed Papers\Townsend Brown Slide 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0850" y="1219200"/>
            <a:ext cx="5702300" cy="4535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17642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646331"/>
          </a:xfrm>
          <a:prstGeom prst="rect">
            <a:avLst/>
          </a:prstGeom>
          <a:noFill/>
        </p:spPr>
        <p:txBody>
          <a:bodyPr wrap="square" rtlCol="0">
            <a:spAutoFit/>
          </a:bodyPr>
          <a:lstStyle/>
          <a:p>
            <a:pPr algn="ctr"/>
            <a:r>
              <a:rPr lang="en-US" u="sng" dirty="0"/>
              <a:t>T. Townsend Brown (US Patent 1960)</a:t>
            </a:r>
          </a:p>
          <a:p>
            <a:pPr algn="ctr"/>
            <a:r>
              <a:rPr lang="en-US" dirty="0"/>
              <a:t> </a:t>
            </a:r>
          </a:p>
        </p:txBody>
      </p:sp>
      <p:pic>
        <p:nvPicPr>
          <p:cNvPr id="24578" name="Picture 2" descr="D:\$$ Data Folder on Data Disc D\$$ Patrick Bailey\!   a_Clip Art for Energy and UFOs\! TT presentation - Fixed Papers\Townsend Brown Slide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7472" y="1287385"/>
            <a:ext cx="4129055" cy="533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09065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646331"/>
          </a:xfrm>
          <a:prstGeom prst="rect">
            <a:avLst/>
          </a:prstGeom>
          <a:noFill/>
        </p:spPr>
        <p:txBody>
          <a:bodyPr wrap="square" rtlCol="0">
            <a:spAutoFit/>
          </a:bodyPr>
          <a:lstStyle/>
          <a:p>
            <a:pPr algn="ctr"/>
            <a:r>
              <a:rPr lang="en-US" u="sng" dirty="0"/>
              <a:t>Electro Gravitics - AG</a:t>
            </a:r>
            <a:endParaRPr lang="en-US" dirty="0"/>
          </a:p>
          <a:p>
            <a:pPr algn="ctr"/>
            <a:r>
              <a:rPr lang="en-US" dirty="0"/>
              <a:t> </a:t>
            </a:r>
          </a:p>
        </p:txBody>
      </p:sp>
      <p:pic>
        <p:nvPicPr>
          <p:cNvPr id="3074" name="Picture 2" descr="D:\$$ Data Folder on Data Disc D\$$ Patrick Bailey\!   a_Clip Art for Energy and UFOs\! TT Presentation - Fixed Pics\Electrogravitics II Book Cov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8893" y="1219200"/>
            <a:ext cx="3166213" cy="4924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81140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923330"/>
          </a:xfrm>
          <a:prstGeom prst="rect">
            <a:avLst/>
          </a:prstGeom>
          <a:noFill/>
        </p:spPr>
        <p:txBody>
          <a:bodyPr wrap="square" rtlCol="0">
            <a:spAutoFit/>
          </a:bodyPr>
          <a:lstStyle/>
          <a:p>
            <a:pPr algn="ctr"/>
            <a:r>
              <a:rPr lang="en-US" u="sng" dirty="0"/>
              <a:t>Principle of B-2 Bomber</a:t>
            </a:r>
          </a:p>
          <a:p>
            <a:pPr algn="ctr"/>
            <a:r>
              <a:rPr lang="en-US" dirty="0"/>
              <a:t>Flame Jet (Electrostatic not Power) Engines!</a:t>
            </a:r>
          </a:p>
          <a:p>
            <a:pPr algn="ctr"/>
            <a:r>
              <a:rPr lang="en-US" dirty="0"/>
              <a:t> </a:t>
            </a:r>
          </a:p>
        </p:txBody>
      </p:sp>
      <p:pic>
        <p:nvPicPr>
          <p:cNvPr id="25602" name="Picture 2" descr="D:\$$ Data Folder on Data Disc D\$$ Patrick Bailey\!   a_Clip Art for Energy and UFOs\! TT presentation - Fixed Papers\Townsend Brown Slide 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2568" y="1254711"/>
            <a:ext cx="6138863" cy="509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41419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3970318"/>
          </a:xfrm>
          <a:prstGeom prst="rect">
            <a:avLst/>
          </a:prstGeom>
          <a:noFill/>
        </p:spPr>
        <p:txBody>
          <a:bodyPr wrap="square" rtlCol="0">
            <a:spAutoFit/>
          </a:bodyPr>
          <a:lstStyle/>
          <a:p>
            <a:pPr algn="ctr"/>
            <a:r>
              <a:rPr lang="en-US" b="1" u="sng" dirty="0"/>
              <a:t>UFOs Fly Over Los Angeles - 2/25/1942</a:t>
            </a:r>
          </a:p>
          <a:p>
            <a:pPr algn="ctr"/>
            <a:endParaRPr lang="en-US" dirty="0"/>
          </a:p>
          <a:p>
            <a:pPr algn="ctr"/>
            <a:r>
              <a:rPr lang="en-US" dirty="0"/>
              <a:t>1942 'Battle Of Los Angeles'</a:t>
            </a:r>
          </a:p>
          <a:p>
            <a:pPr algn="ctr"/>
            <a:r>
              <a:rPr lang="en-US" dirty="0"/>
              <a:t>Biggest Mass Sighting In History?</a:t>
            </a:r>
          </a:p>
          <a:p>
            <a:pPr algn="ctr"/>
            <a:r>
              <a:rPr lang="en-US" dirty="0"/>
              <a:t>New Photo Analysis!</a:t>
            </a:r>
          </a:p>
          <a:p>
            <a:pPr algn="ctr"/>
            <a:endParaRPr lang="en-US" dirty="0"/>
          </a:p>
          <a:p>
            <a:pPr algn="ctr"/>
            <a:r>
              <a:rPr lang="en-US" dirty="0"/>
              <a:t>Five years before Roswell, five years before pilot Kenneth Arnold's landmark sightings of "flying saucers" in the Pacific Northwest, 3 years before the Battle of the Bulge, two years before D-Day, and years before the so-called "modern UFO era" had officially begun, there was the Battle of Los Angeles, arguably the most sensational, dramatic UFO mass encounter on record.</a:t>
            </a:r>
          </a:p>
          <a:p>
            <a:pPr algn="ctr"/>
            <a:endParaRPr lang="en-US" dirty="0"/>
          </a:p>
          <a:p>
            <a:pPr algn="ctr"/>
            <a:r>
              <a:rPr lang="en-US" dirty="0">
                <a:hlinkClick r:id="rId2"/>
              </a:rPr>
              <a:t>http://rense.com/ufo/battleofla.htm</a:t>
            </a:r>
            <a:endParaRPr lang="en-US" dirty="0"/>
          </a:p>
          <a:p>
            <a:pPr algn="ctr"/>
            <a:r>
              <a:rPr lang="en-US" dirty="0"/>
              <a:t> </a:t>
            </a:r>
          </a:p>
        </p:txBody>
      </p:sp>
    </p:spTree>
    <p:extLst>
      <p:ext uri="{BB962C8B-B14F-4D97-AF65-F5344CB8AC3E}">
        <p14:creationId xmlns:p14="http://schemas.microsoft.com/office/powerpoint/2010/main" val="93504106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923330"/>
          </a:xfrm>
          <a:prstGeom prst="rect">
            <a:avLst/>
          </a:prstGeom>
          <a:noFill/>
        </p:spPr>
        <p:txBody>
          <a:bodyPr wrap="square" rtlCol="0">
            <a:spAutoFit/>
          </a:bodyPr>
          <a:lstStyle/>
          <a:p>
            <a:pPr algn="ctr"/>
            <a:r>
              <a:rPr lang="en-US" b="1" u="sng" dirty="0"/>
              <a:t>UFOs Fly Over Los Angeles - 2/25/1942</a:t>
            </a:r>
          </a:p>
          <a:p>
            <a:pPr algn="ctr"/>
            <a:endParaRPr lang="en-US" dirty="0"/>
          </a:p>
          <a:p>
            <a:pPr algn="ctr"/>
            <a:r>
              <a:rPr lang="en-US" dirty="0"/>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1700" y="1171880"/>
            <a:ext cx="4800600" cy="254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3886200"/>
            <a:ext cx="4895850"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4994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923330"/>
          </a:xfrm>
          <a:prstGeom prst="rect">
            <a:avLst/>
          </a:prstGeom>
          <a:noFill/>
        </p:spPr>
        <p:txBody>
          <a:bodyPr wrap="square" rtlCol="0">
            <a:spAutoFit/>
          </a:bodyPr>
          <a:lstStyle/>
          <a:p>
            <a:pPr algn="ctr"/>
            <a:r>
              <a:rPr lang="en-US" b="1" u="sng" dirty="0"/>
              <a:t>The Problem of the 9 Dots – Go!</a:t>
            </a:r>
          </a:p>
          <a:p>
            <a:pPr algn="ctr"/>
            <a:endParaRPr lang="en-US" dirty="0"/>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3225" y="1933575"/>
            <a:ext cx="3257550" cy="299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137922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1754326"/>
          </a:xfrm>
          <a:prstGeom prst="rect">
            <a:avLst/>
          </a:prstGeom>
          <a:noFill/>
        </p:spPr>
        <p:txBody>
          <a:bodyPr wrap="square" rtlCol="0">
            <a:spAutoFit/>
          </a:bodyPr>
          <a:lstStyle/>
          <a:p>
            <a:pPr algn="ctr"/>
            <a:r>
              <a:rPr lang="en-US" b="1" u="sng" dirty="0"/>
              <a:t>UFOs Waves - Fly Over Washington DC – 7/12-29/1952</a:t>
            </a:r>
          </a:p>
          <a:p>
            <a:pPr algn="ctr"/>
            <a:endParaRPr lang="en-US" dirty="0"/>
          </a:p>
          <a:p>
            <a:pPr algn="ctr"/>
            <a:r>
              <a:rPr lang="en-US" dirty="0"/>
              <a:t>UFOs Over Washington DC – Matched Radar Blips</a:t>
            </a:r>
          </a:p>
          <a:p>
            <a:pPr algn="ctr"/>
            <a:endParaRPr lang="en-US" dirty="0"/>
          </a:p>
          <a:p>
            <a:pPr algn="ctr"/>
            <a:r>
              <a:rPr lang="en-US" dirty="0">
                <a:hlinkClick r:id="rId2"/>
              </a:rPr>
              <a:t>https://www.youtube.com/watch?v=OHVQFqOf3yA</a:t>
            </a:r>
            <a:r>
              <a:rPr lang="en-US" dirty="0"/>
              <a:t> (9:00)</a:t>
            </a:r>
          </a:p>
          <a:p>
            <a:pPr algn="ctr"/>
            <a:r>
              <a:rPr lang="en-US" dirty="0"/>
              <a:t>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25" y="2438400"/>
            <a:ext cx="5238750" cy="3695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184136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308324"/>
          </a:xfrm>
          <a:prstGeom prst="rect">
            <a:avLst/>
          </a:prstGeom>
          <a:noFill/>
        </p:spPr>
        <p:txBody>
          <a:bodyPr wrap="square" rtlCol="0">
            <a:spAutoFit/>
          </a:bodyPr>
          <a:lstStyle/>
          <a:p>
            <a:pPr algn="ctr"/>
            <a:r>
              <a:rPr lang="en-US" u="sng" dirty="0"/>
              <a:t>UFOs Over WDC</a:t>
            </a:r>
            <a:endParaRPr lang="en-US" b="1" u="sng"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sp>
        <p:nvSpPr>
          <p:cNvPr id="6" name="Rectangle 5">
            <a:extLst>
              <a:ext uri="{FF2B5EF4-FFF2-40B4-BE49-F238E27FC236}">
                <a16:creationId xmlns:a16="http://schemas.microsoft.com/office/drawing/2014/main" id="{C0ADCC32-38D3-4176-A6FE-3D326A567244}"/>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3602574-32F2-4E35-9786-74886D8A5F1E}"/>
              </a:ext>
            </a:extLst>
          </p:cNvPr>
          <p:cNvPicPr>
            <a:picLocks noChangeAspect="1"/>
          </p:cNvPicPr>
          <p:nvPr/>
        </p:nvPicPr>
        <p:blipFill>
          <a:blip r:embed="rId2"/>
          <a:stretch>
            <a:fillRect/>
          </a:stretch>
        </p:blipFill>
        <p:spPr>
          <a:xfrm>
            <a:off x="0" y="0"/>
            <a:ext cx="9144000" cy="6746006"/>
          </a:xfrm>
          <a:prstGeom prst="rect">
            <a:avLst/>
          </a:prstGeom>
        </p:spPr>
      </p:pic>
    </p:spTree>
    <p:extLst>
      <p:ext uri="{BB962C8B-B14F-4D97-AF65-F5344CB8AC3E}">
        <p14:creationId xmlns:p14="http://schemas.microsoft.com/office/powerpoint/2010/main" val="80866523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685801"/>
            <a:ext cx="8305799" cy="4524315"/>
          </a:xfrm>
          <a:prstGeom prst="rect">
            <a:avLst/>
          </a:prstGeom>
          <a:noFill/>
        </p:spPr>
        <p:txBody>
          <a:bodyPr wrap="square" rtlCol="0">
            <a:spAutoFit/>
          </a:bodyPr>
          <a:lstStyle/>
          <a:p>
            <a:pPr algn="ctr"/>
            <a:r>
              <a:rPr lang="en-US" b="1" u="sng" dirty="0"/>
              <a:t>Mike Wallace Interview with Donald Keyhoe 1958 – UFOs Area Real!</a:t>
            </a:r>
          </a:p>
          <a:p>
            <a:pPr algn="ctr"/>
            <a:endParaRPr lang="en-US" dirty="0"/>
          </a:p>
          <a:p>
            <a:pPr algn="ctr"/>
            <a:r>
              <a:rPr lang="en-US" dirty="0"/>
              <a:t>Mariner Air Corps Major Donald Keyhoe</a:t>
            </a:r>
          </a:p>
          <a:p>
            <a:pPr algn="ctr"/>
            <a:endParaRPr lang="en-US" dirty="0"/>
          </a:p>
          <a:p>
            <a:pPr algn="ctr"/>
            <a:r>
              <a:rPr lang="en-US" dirty="0"/>
              <a:t>“WALLACE: Good evening, tonight we go after a fantastic story, the story that flying saucers from other worlds are visiting our planet, just as we are exploring outerr space with our own rocket satellites. Our guest is Former Mariner Air Corps Major Donald Keyhoe, who has the support of scores of prominent businessmen, military men, and some scientists in his campaign to prove that flying saucers exist.…”</a:t>
            </a:r>
          </a:p>
          <a:p>
            <a:pPr algn="ctr"/>
            <a:endParaRPr lang="en-US" dirty="0"/>
          </a:p>
          <a:p>
            <a:pPr algn="ctr"/>
            <a:r>
              <a:rPr lang="en-US" dirty="0"/>
              <a:t>Video (25:06) [Will Skip]</a:t>
            </a:r>
          </a:p>
          <a:p>
            <a:pPr algn="ctr"/>
            <a:endParaRPr lang="en-US" dirty="0"/>
          </a:p>
          <a:p>
            <a:pPr algn="ctr"/>
            <a:r>
              <a:rPr lang="en-US" dirty="0"/>
              <a:t>Text at:</a:t>
            </a:r>
          </a:p>
          <a:p>
            <a:pPr algn="ctr"/>
            <a:r>
              <a:rPr lang="en-US" dirty="0">
                <a:hlinkClick r:id="rId2"/>
              </a:rPr>
              <a:t>http://www.hrc.utexas.edu/multimedia/video/2008/wallace/keyhoe_donald_t.html</a:t>
            </a:r>
            <a:endParaRPr lang="en-US" dirty="0"/>
          </a:p>
          <a:p>
            <a:pPr algn="ctr"/>
            <a:endParaRPr lang="en-US" dirty="0"/>
          </a:p>
          <a:p>
            <a:pPr algn="ctr"/>
            <a:r>
              <a:rPr lang="en-US" dirty="0"/>
              <a:t> </a:t>
            </a:r>
          </a:p>
        </p:txBody>
      </p:sp>
    </p:spTree>
    <p:extLst>
      <p:ext uri="{BB962C8B-B14F-4D97-AF65-F5344CB8AC3E}">
        <p14:creationId xmlns:p14="http://schemas.microsoft.com/office/powerpoint/2010/main" val="256194534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685801"/>
            <a:ext cx="8305799" cy="5909310"/>
          </a:xfrm>
          <a:prstGeom prst="rect">
            <a:avLst/>
          </a:prstGeom>
          <a:noFill/>
        </p:spPr>
        <p:txBody>
          <a:bodyPr wrap="square" rtlCol="0">
            <a:spAutoFit/>
          </a:bodyPr>
          <a:lstStyle/>
          <a:p>
            <a:pPr algn="ctr"/>
            <a:r>
              <a:rPr lang="en-US" b="1" u="sng" dirty="0"/>
              <a:t>Mike Wallace Interview with Donald Keyhoe 1958 – UFOs Area Real!</a:t>
            </a:r>
          </a:p>
          <a:p>
            <a:pPr algn="ctr"/>
            <a:endParaRPr lang="en-US" dirty="0"/>
          </a:p>
          <a:p>
            <a:pPr algn="ctr"/>
            <a:r>
              <a:rPr lang="en-US" dirty="0"/>
              <a:t>THE MIKE WALLACE INTERVIEW</a:t>
            </a:r>
          </a:p>
          <a:p>
            <a:pPr algn="ctr"/>
            <a:r>
              <a:rPr lang="en-US" dirty="0"/>
              <a:t>Guest: Major Donald E. </a:t>
            </a:r>
            <a:r>
              <a:rPr lang="en-US" dirty="0" err="1"/>
              <a:t>Keyhoe</a:t>
            </a:r>
            <a:endParaRPr lang="en-US" dirty="0"/>
          </a:p>
          <a:p>
            <a:pPr algn="ctr"/>
            <a:r>
              <a:rPr lang="en-US" dirty="0"/>
              <a:t>3/8/58</a:t>
            </a:r>
          </a:p>
          <a:p>
            <a:pPr algn="ctr"/>
            <a:endParaRPr lang="en-US" dirty="0"/>
          </a:p>
          <a:p>
            <a:pPr algn="ctr"/>
            <a:r>
              <a:rPr lang="en-US" dirty="0"/>
              <a:t>WALLACE: Good evening, tonight we go after a fantastic story, the story that flying saucers from other worlds are visiting our planet, just as we are exploring </a:t>
            </a:r>
            <a:r>
              <a:rPr lang="en-US" dirty="0" err="1"/>
              <a:t>outerr</a:t>
            </a:r>
            <a:r>
              <a:rPr lang="en-US" dirty="0"/>
              <a:t> space with our own rocket satellites. Our guest is Former Mariner Air Corps Major Donald </a:t>
            </a:r>
            <a:r>
              <a:rPr lang="en-US" dirty="0" err="1"/>
              <a:t>Keyhoe</a:t>
            </a:r>
            <a:r>
              <a:rPr lang="en-US" dirty="0"/>
              <a:t>, who has the support of scores of prominent businessmen, military men, and some scientists in his campaign to prove that flying saucers exist. If you're curious to know why Major </a:t>
            </a:r>
            <a:r>
              <a:rPr lang="en-US" dirty="0" err="1"/>
              <a:t>Keyhoe</a:t>
            </a:r>
            <a:r>
              <a:rPr lang="en-US" dirty="0"/>
              <a:t> charges that the Unites States Air Force is deliberately deluding us when it calls saucer stories the bunk, if you want to hear his own evidence that the saucers are real, and his reaction to the claim of two Americans who say they've spoken with men from Venus. We'll go after those stories in just a moment. My name is Mike Wallace, the cigarette is Parliament. </a:t>
            </a:r>
          </a:p>
          <a:p>
            <a:pPr algn="ctr"/>
            <a:endParaRPr lang="en-US" dirty="0"/>
          </a:p>
          <a:p>
            <a:pPr algn="ctr"/>
            <a:r>
              <a:rPr lang="en-US" dirty="0"/>
              <a:t>(OPENING CREDITS)</a:t>
            </a:r>
          </a:p>
          <a:p>
            <a:pPr algn="ctr"/>
            <a:endParaRPr lang="en-US" dirty="0"/>
          </a:p>
          <a:p>
            <a:pPr algn="ctr"/>
            <a:r>
              <a:rPr lang="en-US" dirty="0"/>
              <a:t>WALLACE: We'll meet Major </a:t>
            </a:r>
            <a:r>
              <a:rPr lang="en-US" dirty="0" err="1"/>
              <a:t>Keyhoe</a:t>
            </a:r>
            <a:r>
              <a:rPr lang="en-US" dirty="0"/>
              <a:t> in just a minute.</a:t>
            </a:r>
          </a:p>
          <a:p>
            <a:pPr algn="ctr"/>
            <a:r>
              <a:rPr lang="en-US" dirty="0"/>
              <a:t> </a:t>
            </a:r>
          </a:p>
        </p:txBody>
      </p:sp>
    </p:spTree>
    <p:extLst>
      <p:ext uri="{BB962C8B-B14F-4D97-AF65-F5344CB8AC3E}">
        <p14:creationId xmlns:p14="http://schemas.microsoft.com/office/powerpoint/2010/main" val="339787808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5632311"/>
          </a:xfrm>
          <a:prstGeom prst="rect">
            <a:avLst/>
          </a:prstGeom>
          <a:noFill/>
        </p:spPr>
        <p:txBody>
          <a:bodyPr wrap="square" rtlCol="0">
            <a:spAutoFit/>
          </a:bodyPr>
          <a:lstStyle/>
          <a:p>
            <a:pPr algn="ctr"/>
            <a:r>
              <a:rPr lang="en-US" b="1" u="sng" dirty="0"/>
              <a:t>UFOs Fly Over Phoenix, AZ - 3/13/97</a:t>
            </a:r>
          </a:p>
          <a:p>
            <a:pPr algn="ctr"/>
            <a:endParaRPr lang="en-US" dirty="0"/>
          </a:p>
          <a:p>
            <a:pPr algn="ctr"/>
            <a:r>
              <a:rPr lang="en-US" dirty="0"/>
              <a:t>“The Phoenix Lights”</a:t>
            </a:r>
          </a:p>
          <a:p>
            <a:pPr algn="ctr"/>
            <a:endParaRPr lang="en-US" dirty="0"/>
          </a:p>
          <a:p>
            <a:pPr algn="ctr"/>
            <a:r>
              <a:rPr lang="en-US" dirty="0"/>
              <a:t>The Phoenix Lights UFO incident is a complex series of events that took place on March 13, 1997 over the states of Nevada, Arizona, and </a:t>
            </a:r>
          </a:p>
          <a:p>
            <a:pPr algn="ctr"/>
            <a:r>
              <a:rPr lang="en-US" dirty="0"/>
              <a:t>possibly New Mexico, and which would quickly become known as the “Phoenix Lights” sightings. It involved sightings by tens, or perhaps even hundreds, or thousands of witnesses on the ground…</a:t>
            </a:r>
          </a:p>
          <a:p>
            <a:pPr algn="ctr"/>
            <a:endParaRPr lang="en-US" dirty="0"/>
          </a:p>
          <a:p>
            <a:pPr algn="ctr"/>
            <a:r>
              <a:rPr lang="en-US" dirty="0">
                <a:hlinkClick r:id="rId2"/>
              </a:rPr>
              <a:t>http://www.ufoevidence.org/topics/phoenixlights.htm</a:t>
            </a:r>
            <a:endParaRPr lang="en-US" dirty="0"/>
          </a:p>
          <a:p>
            <a:pPr algn="ctr"/>
            <a:endParaRPr lang="en-US" dirty="0"/>
          </a:p>
          <a:p>
            <a:pPr algn="ctr"/>
            <a:r>
              <a:rPr lang="en-US" dirty="0"/>
              <a:t>Lots of TV Confusing and Distracting News</a:t>
            </a:r>
          </a:p>
          <a:p>
            <a:pPr algn="ctr"/>
            <a:r>
              <a:rPr lang="en-US" dirty="0"/>
              <a:t>Lights in the distance</a:t>
            </a:r>
          </a:p>
          <a:p>
            <a:pPr algn="ctr"/>
            <a:r>
              <a:rPr lang="en-US" dirty="0"/>
              <a:t>vs.</a:t>
            </a:r>
          </a:p>
          <a:p>
            <a:pPr algn="ctr"/>
            <a:r>
              <a:rPr lang="en-US" dirty="0"/>
              <a:t>HUGE objects flying directly overhead!</a:t>
            </a:r>
          </a:p>
          <a:p>
            <a:pPr algn="ctr"/>
            <a:r>
              <a:rPr lang="en-US" dirty="0"/>
              <a:t>[Suppressed!]</a:t>
            </a:r>
          </a:p>
          <a:p>
            <a:pPr algn="ctr"/>
            <a:endParaRPr lang="en-US" dirty="0"/>
          </a:p>
          <a:p>
            <a:pPr algn="ctr"/>
            <a:endParaRPr lang="en-US" dirty="0"/>
          </a:p>
          <a:p>
            <a:pPr algn="ctr"/>
            <a:r>
              <a:rPr lang="en-US" dirty="0"/>
              <a:t> </a:t>
            </a:r>
          </a:p>
        </p:txBody>
      </p:sp>
    </p:spTree>
    <p:extLst>
      <p:ext uri="{BB962C8B-B14F-4D97-AF65-F5344CB8AC3E}">
        <p14:creationId xmlns:p14="http://schemas.microsoft.com/office/powerpoint/2010/main" val="231389413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5355312"/>
          </a:xfrm>
          <a:prstGeom prst="rect">
            <a:avLst/>
          </a:prstGeom>
          <a:noFill/>
        </p:spPr>
        <p:txBody>
          <a:bodyPr wrap="square" rtlCol="0">
            <a:spAutoFit/>
          </a:bodyPr>
          <a:lstStyle/>
          <a:p>
            <a:pPr algn="ctr"/>
            <a:r>
              <a:rPr lang="en-US" b="1" u="sng" dirty="0"/>
              <a:t>UFOs Fly Over Phoenix, AZ - 3/13/97</a:t>
            </a:r>
          </a:p>
          <a:p>
            <a:pPr algn="ctr"/>
            <a:endParaRPr lang="en-US" dirty="0"/>
          </a:p>
          <a:p>
            <a:pPr algn="ctr"/>
            <a:r>
              <a:rPr lang="en-US" dirty="0"/>
              <a:t>The Phoenix Lights</a:t>
            </a:r>
          </a:p>
          <a:p>
            <a:pPr algn="ctr"/>
            <a:endParaRPr lang="en-US" dirty="0"/>
          </a:p>
          <a:p>
            <a:pPr algn="ctr"/>
            <a:r>
              <a:rPr lang="en-US" dirty="0"/>
              <a:t>Listen to the REAL eye witnesses!!!</a:t>
            </a:r>
          </a:p>
          <a:p>
            <a:pPr algn="ctr"/>
            <a:endParaRPr lang="en-US" dirty="0"/>
          </a:p>
          <a:p>
            <a:pPr algn="ctr"/>
            <a:r>
              <a:rPr lang="en-US" dirty="0"/>
              <a:t>As Reported to the National UFO Reporting Center (Peter):</a:t>
            </a:r>
          </a:p>
          <a:p>
            <a:pPr algn="ctr"/>
            <a:r>
              <a:rPr lang="en-US" dirty="0"/>
              <a:t>A very scared lady witness with her kids at a pool, looking straight UP:</a:t>
            </a:r>
          </a:p>
          <a:p>
            <a:pPr algn="ctr"/>
            <a:endParaRPr lang="en-US" dirty="0"/>
          </a:p>
          <a:p>
            <a:pPr algn="ctr"/>
            <a:r>
              <a:rPr lang="en-US" dirty="0"/>
              <a:t>She calls the NUFORC (recorded) Peter asks:</a:t>
            </a:r>
          </a:p>
          <a:p>
            <a:pPr algn="ctr"/>
            <a:r>
              <a:rPr lang="en-US" dirty="0"/>
              <a:t>Could you cover it with </a:t>
            </a:r>
            <a:r>
              <a:rPr lang="en-US" u="sng" dirty="0"/>
              <a:t>your finger tip</a:t>
            </a:r>
            <a:r>
              <a:rPr lang="en-US" dirty="0"/>
              <a:t>? – “Peter, You don’t understand…”</a:t>
            </a:r>
          </a:p>
          <a:p>
            <a:pPr algn="ctr"/>
            <a:r>
              <a:rPr lang="en-US" dirty="0"/>
              <a:t>Could you cover it with </a:t>
            </a:r>
            <a:r>
              <a:rPr lang="en-US" u="sng" dirty="0"/>
              <a:t>your thumb</a:t>
            </a:r>
            <a:r>
              <a:rPr lang="en-US" dirty="0"/>
              <a:t>? – “Peter, You don’t understand…”</a:t>
            </a:r>
          </a:p>
          <a:p>
            <a:pPr algn="ctr"/>
            <a:r>
              <a:rPr lang="en-US" dirty="0"/>
              <a:t>Could you cover it with </a:t>
            </a:r>
            <a:r>
              <a:rPr lang="en-US" u="sng" dirty="0"/>
              <a:t>your hand? </a:t>
            </a:r>
            <a:r>
              <a:rPr lang="en-US" dirty="0"/>
              <a:t>– “Peter, You don’t understand…”</a:t>
            </a:r>
          </a:p>
          <a:p>
            <a:pPr algn="ctr"/>
            <a:endParaRPr lang="en-US" dirty="0"/>
          </a:p>
          <a:p>
            <a:pPr algn="ctr"/>
            <a:r>
              <a:rPr lang="en-US" dirty="0"/>
              <a:t>Eye witnesses driving up from Tucson underneath them (2)</a:t>
            </a:r>
          </a:p>
          <a:p>
            <a:pPr algn="ctr"/>
            <a:r>
              <a:rPr lang="en-US" dirty="0"/>
              <a:t>Measured time and speed to calculate</a:t>
            </a:r>
          </a:p>
          <a:p>
            <a:pPr algn="ctr"/>
            <a:r>
              <a:rPr lang="en-US" dirty="0"/>
              <a:t>These were over a mile long… </a:t>
            </a:r>
          </a:p>
          <a:p>
            <a:pPr algn="ctr"/>
            <a:r>
              <a:rPr lang="en-US" dirty="0"/>
              <a:t>Long wide triangles with lights…</a:t>
            </a:r>
          </a:p>
          <a:p>
            <a:pPr algn="ctr"/>
            <a:r>
              <a:rPr lang="en-US" dirty="0"/>
              <a:t> </a:t>
            </a:r>
          </a:p>
        </p:txBody>
      </p:sp>
    </p:spTree>
    <p:extLst>
      <p:ext uri="{BB962C8B-B14F-4D97-AF65-F5344CB8AC3E}">
        <p14:creationId xmlns:p14="http://schemas.microsoft.com/office/powerpoint/2010/main" val="253905557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646331"/>
          </a:xfrm>
          <a:prstGeom prst="rect">
            <a:avLst/>
          </a:prstGeom>
          <a:noFill/>
        </p:spPr>
        <p:txBody>
          <a:bodyPr wrap="square" rtlCol="0">
            <a:spAutoFit/>
          </a:bodyPr>
          <a:lstStyle/>
          <a:p>
            <a:pPr algn="ctr"/>
            <a:r>
              <a:rPr lang="en-US" u="sng" dirty="0"/>
              <a:t>Brit and Lee Elders Really Great Videos!</a:t>
            </a:r>
          </a:p>
          <a:p>
            <a:pPr algn="ctr"/>
            <a:r>
              <a:rPr lang="en-US" dirty="0"/>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2472" y="1219200"/>
            <a:ext cx="2781300" cy="4856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11350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862322"/>
          </a:xfrm>
          <a:prstGeom prst="rect">
            <a:avLst/>
          </a:prstGeom>
          <a:noFill/>
        </p:spPr>
        <p:txBody>
          <a:bodyPr wrap="square" rtlCol="0">
            <a:spAutoFit/>
          </a:bodyPr>
          <a:lstStyle/>
          <a:p>
            <a:pPr algn="ctr"/>
            <a:r>
              <a:rPr lang="en-US" u="sng" dirty="0"/>
              <a:t>Brit and Lee Elders Really Great Video Clip (1:36)</a:t>
            </a:r>
          </a:p>
          <a:p>
            <a:pPr algn="ctr"/>
            <a:endParaRPr lang="en-US" u="sng" dirty="0"/>
          </a:p>
          <a:p>
            <a:pPr algn="ctr"/>
            <a:r>
              <a:rPr lang="en-US" dirty="0"/>
              <a:t>Many Japanese, US, and Mexican Reporters and</a:t>
            </a:r>
          </a:p>
          <a:p>
            <a:pPr algn="ctr"/>
            <a:r>
              <a:rPr lang="en-US" dirty="0"/>
              <a:t>Researchers Climbing Up a Hill at Night</a:t>
            </a:r>
          </a:p>
          <a:p>
            <a:pPr algn="ctr"/>
            <a:r>
              <a:rPr lang="en-US" dirty="0"/>
              <a:t>To See the Top of a Local Volcano…</a:t>
            </a:r>
          </a:p>
          <a:p>
            <a:pPr algn="ctr"/>
            <a:endParaRPr lang="en-US" dirty="0"/>
          </a:p>
          <a:p>
            <a:pPr algn="ctr"/>
            <a:r>
              <a:rPr lang="en-US" b="1" u="sng" dirty="0"/>
              <a:t>REAL Footage!</a:t>
            </a:r>
          </a:p>
          <a:p>
            <a:pPr algn="ctr"/>
            <a:endParaRPr lang="en-US" dirty="0"/>
          </a:p>
          <a:p>
            <a:pPr algn="ctr"/>
            <a:r>
              <a:rPr lang="en-US" dirty="0"/>
              <a:t>The VHS video is much better…</a:t>
            </a:r>
          </a:p>
          <a:p>
            <a:pPr algn="ctr"/>
            <a:r>
              <a:rPr lang="en-US" dirty="0"/>
              <a:t> </a:t>
            </a:r>
          </a:p>
        </p:txBody>
      </p:sp>
    </p:spTree>
    <p:extLst>
      <p:ext uri="{BB962C8B-B14F-4D97-AF65-F5344CB8AC3E}">
        <p14:creationId xmlns:p14="http://schemas.microsoft.com/office/powerpoint/2010/main" val="138495237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1200329"/>
          </a:xfrm>
          <a:prstGeom prst="rect">
            <a:avLst/>
          </a:prstGeom>
          <a:noFill/>
        </p:spPr>
        <p:txBody>
          <a:bodyPr wrap="square" rtlCol="0">
            <a:spAutoFit/>
          </a:bodyPr>
          <a:lstStyle/>
          <a:p>
            <a:pPr algn="ctr"/>
            <a:r>
              <a:rPr lang="en-US" dirty="0"/>
              <a:t>Masters of the Stars Video - Near Mexico City</a:t>
            </a:r>
          </a:p>
          <a:p>
            <a:pPr algn="ctr"/>
            <a:r>
              <a:rPr lang="en-US" dirty="0"/>
              <a:t>Triangular Craft Rising and Banking – Japanese Film Crew Video</a:t>
            </a:r>
          </a:p>
          <a:p>
            <a:pPr algn="ctr"/>
            <a:endParaRPr lang="en-US" dirty="0"/>
          </a:p>
          <a:p>
            <a:pPr algn="ctr"/>
            <a:r>
              <a:rPr lang="en-US" dirty="0"/>
              <a:t> </a:t>
            </a:r>
          </a:p>
        </p:txBody>
      </p:sp>
      <p:pic>
        <p:nvPicPr>
          <p:cNvPr id="4" name="Picture 3">
            <a:extLst>
              <a:ext uri="{FF2B5EF4-FFF2-40B4-BE49-F238E27FC236}">
                <a16:creationId xmlns:a16="http://schemas.microsoft.com/office/drawing/2014/main" id="{977D1ACE-157F-4E9E-AD27-1ECD63CC77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0225" y="1600200"/>
            <a:ext cx="5543550" cy="5105400"/>
          </a:xfrm>
          <a:prstGeom prst="rect">
            <a:avLst/>
          </a:prstGeom>
        </p:spPr>
      </p:pic>
    </p:spTree>
    <p:extLst>
      <p:ext uri="{BB962C8B-B14F-4D97-AF65-F5344CB8AC3E}">
        <p14:creationId xmlns:p14="http://schemas.microsoft.com/office/powerpoint/2010/main" val="15739966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646331"/>
          </a:xfrm>
          <a:prstGeom prst="rect">
            <a:avLst/>
          </a:prstGeom>
          <a:noFill/>
        </p:spPr>
        <p:txBody>
          <a:bodyPr wrap="square" rtlCol="0">
            <a:spAutoFit/>
          </a:bodyPr>
          <a:lstStyle/>
          <a:p>
            <a:pPr algn="ctr"/>
            <a:r>
              <a:rPr lang="en-US" u="sng" dirty="0"/>
              <a:t>Other UFO Videos</a:t>
            </a:r>
          </a:p>
          <a:p>
            <a:pPr algn="ctr"/>
            <a:r>
              <a:rPr lang="en-US" dirty="0"/>
              <a:t> </a:t>
            </a:r>
          </a:p>
        </p:txBody>
      </p:sp>
      <p:pic>
        <p:nvPicPr>
          <p:cNvPr id="9218" name="Picture 2" descr="D:\$$ Data Folder on Data Disc D\$$ Patrick Bailey\!   a_Clip Art for Energy and UFOs\! TT Presentation - Fixed Pics\Out of the Blue The Definitive UFO Investigation DVD Cov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124" y="1553287"/>
            <a:ext cx="2541899" cy="3578225"/>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D:\$$ Data Folder on Data Disc D\$$ Patrick Bailey\!   a_Clip Art for Energy and UFOs\! TT Presentation - Fixed Pics\The Gulf Breeze Sightings Book Cov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4003" y="1553287"/>
            <a:ext cx="2315993" cy="35052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D:\$$ Data Folder on Data Disc D\$$ Patrick Bailey\!   a_Clip Art for Energy and UFOs\! TT Presentation - Fixed Pics\The Ultimate UFO The Complete Evidence DVD Cov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1553287"/>
            <a:ext cx="2263775" cy="3219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724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923330"/>
          </a:xfrm>
          <a:prstGeom prst="rect">
            <a:avLst/>
          </a:prstGeom>
          <a:noFill/>
        </p:spPr>
        <p:txBody>
          <a:bodyPr wrap="square" rtlCol="0">
            <a:spAutoFit/>
          </a:bodyPr>
          <a:lstStyle/>
          <a:p>
            <a:pPr algn="ctr"/>
            <a:r>
              <a:rPr lang="en-US" b="1" u="sng" dirty="0"/>
              <a:t>The Problem of the 9 Dots – Try 1</a:t>
            </a:r>
          </a:p>
          <a:p>
            <a:pPr algn="ctr"/>
            <a:endParaRPr lang="en-US" dirty="0"/>
          </a:p>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50" y="1928813"/>
            <a:ext cx="3238500" cy="300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543058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646331"/>
          </a:xfrm>
          <a:prstGeom prst="rect">
            <a:avLst/>
          </a:prstGeom>
          <a:noFill/>
        </p:spPr>
        <p:txBody>
          <a:bodyPr wrap="square" rtlCol="0">
            <a:spAutoFit/>
          </a:bodyPr>
          <a:lstStyle/>
          <a:p>
            <a:pPr algn="ctr"/>
            <a:r>
              <a:rPr lang="en-US" u="sng" dirty="0"/>
              <a:t>Other UFO References</a:t>
            </a:r>
          </a:p>
          <a:p>
            <a:pPr algn="ctr"/>
            <a:r>
              <a:rPr lang="en-US" dirty="0"/>
              <a:t> </a:t>
            </a:r>
          </a:p>
        </p:txBody>
      </p:sp>
      <p:pic>
        <p:nvPicPr>
          <p:cNvPr id="19458" name="Picture 2" descr="D:\$$ Data Folder on Data Disc D\$$ Patrick Bailey\!   a_Clip Art for Energy and UFOs\! TT Presentation - Fixed Pics\Vimana Aircraft of Ancient India and Atlant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3299" y="1367495"/>
            <a:ext cx="2350261" cy="3542125"/>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D:\$$ Data Folder on Data Disc D\$$ Patrick Bailey\!   a_Clip Art for Energy and UFOs\! TT Presentation - Fixed Pics\UFOs Vol 2 – Above Top Secret – VHS Vide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8024" y="1377852"/>
            <a:ext cx="2287952" cy="4143725"/>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D:\$$ Data Folder on Data Disc D\$$ Patrick Bailey\!   a_Clip Art for Energy and UFOs\! TT Presentation - Fixed Pics\UFOs Are Real Book By Stone Cov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1377852"/>
            <a:ext cx="2567136" cy="3313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41333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923330"/>
          </a:xfrm>
          <a:prstGeom prst="rect">
            <a:avLst/>
          </a:prstGeom>
          <a:noFill/>
        </p:spPr>
        <p:txBody>
          <a:bodyPr wrap="square" rtlCol="0">
            <a:spAutoFit/>
          </a:bodyPr>
          <a:lstStyle/>
          <a:p>
            <a:pPr algn="ctr"/>
            <a:r>
              <a:rPr lang="en-US" u="sng" dirty="0"/>
              <a:t>Antigravity Technology</a:t>
            </a:r>
          </a:p>
          <a:p>
            <a:pPr algn="ctr"/>
            <a:r>
              <a:rPr lang="en-US" dirty="0"/>
              <a:t>Great German Technology Reference Book</a:t>
            </a:r>
          </a:p>
          <a:p>
            <a:pPr algn="ctr"/>
            <a:r>
              <a:rPr lang="en-US" dirty="0"/>
              <a:t> </a:t>
            </a:r>
          </a:p>
        </p:txBody>
      </p:sp>
      <p:pic>
        <p:nvPicPr>
          <p:cNvPr id="12290" name="Picture 2" descr="D:\$$ Data Folder on Data Disc D\$$ Patrick Bailey\!   a_Clip Art for Energy and UFOs\! TT Presentation - Fixed Pics\The Hunt For Zero Point Book Cov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94146" y="1542085"/>
            <a:ext cx="3155708" cy="4749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07779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923330"/>
          </a:xfrm>
          <a:prstGeom prst="rect">
            <a:avLst/>
          </a:prstGeom>
          <a:noFill/>
        </p:spPr>
        <p:txBody>
          <a:bodyPr wrap="square" rtlCol="0">
            <a:spAutoFit/>
          </a:bodyPr>
          <a:lstStyle/>
          <a:p>
            <a:pPr algn="ctr"/>
            <a:r>
              <a:rPr lang="en-US" u="sng" dirty="0"/>
              <a:t>Antigravity Technology</a:t>
            </a:r>
          </a:p>
          <a:p>
            <a:pPr algn="ctr"/>
            <a:r>
              <a:rPr lang="en-US" dirty="0"/>
              <a:t>The Hunt for Zero Point – Author’s Note (US Edition)</a:t>
            </a:r>
          </a:p>
          <a:p>
            <a:pPr algn="ctr"/>
            <a:r>
              <a:rPr lang="en-US" dirty="0"/>
              <a:t> </a:t>
            </a:r>
          </a:p>
        </p:txBody>
      </p:sp>
      <p:pic>
        <p:nvPicPr>
          <p:cNvPr id="13314" name="Picture 2" descr="D:\$$ Data Folder on Data Disc D\$$ Patrick Bailey\!   a_Clip Art for Energy and UFOs\! TT Presentation - Fixed Pics\The Hunt For Zero Point Text Acks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21534" y="1295400"/>
            <a:ext cx="3551237" cy="5370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61190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923330"/>
          </a:xfrm>
          <a:prstGeom prst="rect">
            <a:avLst/>
          </a:prstGeom>
          <a:noFill/>
        </p:spPr>
        <p:txBody>
          <a:bodyPr wrap="square" rtlCol="0">
            <a:spAutoFit/>
          </a:bodyPr>
          <a:lstStyle/>
          <a:p>
            <a:pPr algn="ctr"/>
            <a:r>
              <a:rPr lang="en-US" u="sng" dirty="0"/>
              <a:t>Antigravity Technology</a:t>
            </a:r>
          </a:p>
          <a:p>
            <a:pPr algn="ctr"/>
            <a:r>
              <a:rPr lang="en-US" dirty="0"/>
              <a:t>The Hunt for Zero Point – Author’s Note (US Edition)</a:t>
            </a:r>
          </a:p>
          <a:p>
            <a:pPr algn="ctr"/>
            <a:r>
              <a:rPr lang="en-US" dirty="0"/>
              <a:t> </a:t>
            </a:r>
          </a:p>
        </p:txBody>
      </p:sp>
      <p:pic>
        <p:nvPicPr>
          <p:cNvPr id="14338" name="Picture 2" descr="D:\$$ Data Folder on Data Disc D\$$ Patrick Bailey\!   a_Clip Art for Energy and UFOs\! TT Presentation - Fixed Pics\The Hunt For Zero Point Text Acks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9630" y="1295400"/>
            <a:ext cx="5872954" cy="468889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4419600" y="3733800"/>
            <a:ext cx="1676400" cy="990600"/>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927496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4247317"/>
          </a:xfrm>
          <a:prstGeom prst="rect">
            <a:avLst/>
          </a:prstGeom>
          <a:noFill/>
        </p:spPr>
        <p:txBody>
          <a:bodyPr wrap="square" rtlCol="0">
            <a:spAutoFit/>
          </a:bodyPr>
          <a:lstStyle/>
          <a:p>
            <a:pPr algn="ctr"/>
            <a:r>
              <a:rPr lang="en-US" u="sng" dirty="0"/>
              <a:t>UFO Crashes – Reverse Engineering</a:t>
            </a:r>
          </a:p>
          <a:p>
            <a:pPr algn="ctr"/>
            <a:endParaRPr lang="en-US" u="sng" dirty="0"/>
          </a:p>
          <a:p>
            <a:pPr algn="ctr"/>
            <a:r>
              <a:rPr lang="en-US" u="sng" dirty="0"/>
              <a:t>Many Incidents</a:t>
            </a:r>
          </a:p>
          <a:p>
            <a:pPr algn="ctr"/>
            <a:r>
              <a:rPr lang="en-US" dirty="0"/>
              <a:t>Many Witnesses (each for a while)…</a:t>
            </a:r>
          </a:p>
          <a:p>
            <a:pPr algn="ctr"/>
            <a:r>
              <a:rPr lang="en-US" dirty="0"/>
              <a:t>All Then Classified.</a:t>
            </a:r>
          </a:p>
          <a:p>
            <a:pPr algn="ctr"/>
            <a:endParaRPr lang="en-US" dirty="0"/>
          </a:p>
          <a:p>
            <a:pPr algn="ctr"/>
            <a:r>
              <a:rPr lang="en-US" u="sng" dirty="0"/>
              <a:t>Laboratories for Reverse Engineering</a:t>
            </a:r>
          </a:p>
          <a:p>
            <a:pPr algn="ctr"/>
            <a:r>
              <a:rPr lang="en-US" dirty="0"/>
              <a:t>WPAFB, Ohio</a:t>
            </a:r>
          </a:p>
          <a:p>
            <a:pPr algn="ctr"/>
            <a:r>
              <a:rPr lang="en-US" dirty="0"/>
              <a:t>Area 51, NV</a:t>
            </a:r>
          </a:p>
          <a:p>
            <a:pPr algn="ctr"/>
            <a:r>
              <a:rPr lang="en-US" dirty="0"/>
              <a:t>Pine Gap, AU</a:t>
            </a:r>
          </a:p>
          <a:p>
            <a:pPr algn="ctr"/>
            <a:r>
              <a:rPr lang="en-US" dirty="0"/>
              <a:t>NASA</a:t>
            </a:r>
          </a:p>
          <a:p>
            <a:pPr algn="ctr"/>
            <a:r>
              <a:rPr lang="en-US" dirty="0"/>
              <a:t>Aerospace Companies</a:t>
            </a:r>
          </a:p>
          <a:p>
            <a:pPr algn="ctr"/>
            <a:r>
              <a:rPr lang="en-US" dirty="0"/>
              <a:t>Los Alamos, NM</a:t>
            </a:r>
          </a:p>
          <a:p>
            <a:pPr algn="ctr"/>
            <a:r>
              <a:rPr lang="en-US" dirty="0"/>
              <a:t>Palo Alto, CA</a:t>
            </a:r>
          </a:p>
          <a:p>
            <a:pPr algn="ctr"/>
            <a:r>
              <a:rPr lang="en-US" dirty="0"/>
              <a:t> </a:t>
            </a:r>
          </a:p>
        </p:txBody>
      </p:sp>
    </p:spTree>
    <p:extLst>
      <p:ext uri="{BB962C8B-B14F-4D97-AF65-F5344CB8AC3E}">
        <p14:creationId xmlns:p14="http://schemas.microsoft.com/office/powerpoint/2010/main" val="177772625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308324"/>
          </a:xfrm>
          <a:prstGeom prst="rect">
            <a:avLst/>
          </a:prstGeom>
          <a:noFill/>
        </p:spPr>
        <p:txBody>
          <a:bodyPr wrap="square" rtlCol="0">
            <a:spAutoFit/>
          </a:bodyPr>
          <a:lstStyle/>
          <a:p>
            <a:pPr algn="ctr"/>
            <a:r>
              <a:rPr lang="en-US" u="sng" dirty="0"/>
              <a:t>ETs</a:t>
            </a:r>
          </a:p>
          <a:p>
            <a:pPr algn="ctr"/>
            <a:endParaRPr lang="en-US" u="sng" dirty="0"/>
          </a:p>
          <a:p>
            <a:pPr algn="ctr"/>
            <a:r>
              <a:rPr lang="en-US" dirty="0"/>
              <a:t>Who?</a:t>
            </a:r>
          </a:p>
          <a:p>
            <a:pPr algn="ctr"/>
            <a:r>
              <a:rPr lang="en-US" dirty="0"/>
              <a:t>What?</a:t>
            </a:r>
          </a:p>
          <a:p>
            <a:pPr algn="ctr"/>
            <a:r>
              <a:rPr lang="en-US" dirty="0"/>
              <a:t>When?</a:t>
            </a:r>
          </a:p>
          <a:p>
            <a:pPr algn="ctr"/>
            <a:r>
              <a:rPr lang="en-US" dirty="0"/>
              <a:t> Why?....</a:t>
            </a:r>
          </a:p>
          <a:p>
            <a:pPr algn="ctr"/>
            <a:r>
              <a:rPr lang="en-US" dirty="0"/>
              <a:t>Where?...</a:t>
            </a:r>
          </a:p>
          <a:p>
            <a:pPr algn="ctr"/>
            <a:r>
              <a:rPr lang="en-US" dirty="0"/>
              <a:t> </a:t>
            </a:r>
          </a:p>
        </p:txBody>
      </p:sp>
    </p:spTree>
    <p:extLst>
      <p:ext uri="{BB962C8B-B14F-4D97-AF65-F5344CB8AC3E}">
        <p14:creationId xmlns:p14="http://schemas.microsoft.com/office/powerpoint/2010/main" val="395824017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646331"/>
          </a:xfrm>
          <a:prstGeom prst="rect">
            <a:avLst/>
          </a:prstGeom>
          <a:noFill/>
        </p:spPr>
        <p:txBody>
          <a:bodyPr wrap="square" rtlCol="0">
            <a:spAutoFit/>
          </a:bodyPr>
          <a:lstStyle/>
          <a:p>
            <a:pPr algn="ctr"/>
            <a:r>
              <a:rPr lang="en-US" u="sng" dirty="0"/>
              <a:t>ETs</a:t>
            </a:r>
          </a:p>
          <a:p>
            <a:pPr algn="ctr"/>
            <a:r>
              <a:rPr lang="en-US" dirty="0"/>
              <a:t> </a:t>
            </a:r>
          </a:p>
        </p:txBody>
      </p:sp>
      <p:pic>
        <p:nvPicPr>
          <p:cNvPr id="1026" name="Picture 2" descr="D:\$$ Data Folder on Data Disc D\$$ Patrick Bailey\!   a_Clip Art for Energy and UFOs\! TT Presentation - Fixed Pics\UFOs and Aliens - Is Anybody Out There Book Co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2738" y="1219200"/>
            <a:ext cx="3438525" cy="5153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13910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923330"/>
          </a:xfrm>
          <a:prstGeom prst="rect">
            <a:avLst/>
          </a:prstGeom>
          <a:noFill/>
        </p:spPr>
        <p:txBody>
          <a:bodyPr wrap="square" rtlCol="0">
            <a:spAutoFit/>
          </a:bodyPr>
          <a:lstStyle/>
          <a:p>
            <a:pPr algn="ctr"/>
            <a:r>
              <a:rPr lang="en-US" u="sng" dirty="0"/>
              <a:t>ETs</a:t>
            </a:r>
          </a:p>
          <a:p>
            <a:pPr algn="ctr"/>
            <a:r>
              <a:rPr lang="en-US" dirty="0"/>
              <a:t>Not That One!...</a:t>
            </a:r>
          </a:p>
          <a:p>
            <a:pPr algn="ctr"/>
            <a:r>
              <a:rPr lang="en-US" dirty="0"/>
              <a:t> </a:t>
            </a:r>
          </a:p>
        </p:txBody>
      </p:sp>
      <p:pic>
        <p:nvPicPr>
          <p:cNvPr id="4098" name="Picture 2" descr="D:\$$ Data Folder on Data Disc D\$$ Patrick Bailey\!   a_Clip Art for Energy and UFOs\! TT Presentation - Fixed Pics\ET VHS Cov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7968" y="1447800"/>
            <a:ext cx="2628063" cy="4718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30341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308324"/>
          </a:xfrm>
          <a:prstGeom prst="rect">
            <a:avLst/>
          </a:prstGeom>
          <a:noFill/>
        </p:spPr>
        <p:txBody>
          <a:bodyPr wrap="square" rtlCol="0">
            <a:spAutoFit/>
          </a:bodyPr>
          <a:lstStyle/>
          <a:p>
            <a:pPr algn="ctr"/>
            <a:r>
              <a:rPr lang="en-US" u="sng" dirty="0"/>
              <a:t>Blank</a:t>
            </a:r>
            <a:endParaRPr lang="en-US" b="1" u="sng"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22530" name="Picture 2" descr="D:\$$ Data Folder on Data Disc D\$$ Patrick Bailey\!   a_Clip Art for Energy and UFOs\! TT presentation - Fixed Papers\The Hierarchy of Our Father Univers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4325" y="41275"/>
            <a:ext cx="5973763" cy="677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303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308324"/>
          </a:xfrm>
          <a:prstGeom prst="rect">
            <a:avLst/>
          </a:prstGeom>
          <a:noFill/>
        </p:spPr>
        <p:txBody>
          <a:bodyPr wrap="square" rtlCol="0">
            <a:spAutoFit/>
          </a:bodyPr>
          <a:lstStyle/>
          <a:p>
            <a:pPr algn="ctr"/>
            <a:r>
              <a:rPr lang="en-US" u="sng" dirty="0"/>
              <a:t>Blank</a:t>
            </a:r>
            <a:endParaRPr lang="en-US" b="1" u="sng"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22530" name="Picture 2" descr="D:\$$ Data Folder on Data Disc D\$$ Patrick Bailey\!   a_Clip Art for Energy and UFOs\! TT presentation - Fixed Papers\The Hierarchy of Our Father Univers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5118" y="41275"/>
            <a:ext cx="5973763" cy="677545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3810000" y="5638800"/>
            <a:ext cx="1524000" cy="3429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79710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923330"/>
          </a:xfrm>
          <a:prstGeom prst="rect">
            <a:avLst/>
          </a:prstGeom>
          <a:noFill/>
        </p:spPr>
        <p:txBody>
          <a:bodyPr wrap="square" rtlCol="0">
            <a:spAutoFit/>
          </a:bodyPr>
          <a:lstStyle/>
          <a:p>
            <a:pPr algn="ctr"/>
            <a:r>
              <a:rPr lang="en-US" b="1" u="sng" dirty="0"/>
              <a:t>The Problem of the 9 Dots – Try 2</a:t>
            </a:r>
          </a:p>
          <a:p>
            <a:pPr algn="ctr"/>
            <a:endParaRPr lang="en-US" dirty="0"/>
          </a:p>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7988" y="1933575"/>
            <a:ext cx="3248025" cy="299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543058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1477328"/>
          </a:xfrm>
          <a:prstGeom prst="rect">
            <a:avLst/>
          </a:prstGeom>
          <a:noFill/>
        </p:spPr>
        <p:txBody>
          <a:bodyPr wrap="square" rtlCol="0">
            <a:spAutoFit/>
          </a:bodyPr>
          <a:lstStyle/>
          <a:p>
            <a:pPr algn="ctr"/>
            <a:r>
              <a:rPr lang="en-US" u="sng" dirty="0"/>
              <a:t>Levels of G*D</a:t>
            </a:r>
          </a:p>
          <a:p>
            <a:pPr algn="ctr"/>
            <a:r>
              <a:rPr lang="en-US" dirty="0"/>
              <a:t> </a:t>
            </a:r>
          </a:p>
          <a:p>
            <a:pPr algn="ctr"/>
            <a:r>
              <a:rPr lang="en-US" dirty="0"/>
              <a:t>Ein – The Unknowable</a:t>
            </a:r>
          </a:p>
          <a:p>
            <a:pPr algn="ctr"/>
            <a:r>
              <a:rPr lang="en-US" dirty="0"/>
              <a:t>Ein Sof - His Self-manifestation</a:t>
            </a:r>
          </a:p>
          <a:p>
            <a:pPr algn="ctr"/>
            <a:r>
              <a:rPr lang="en-US" dirty="0"/>
              <a:t>(Then…)</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2672" y="2163129"/>
            <a:ext cx="3118655" cy="4069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842285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4799" y="685801"/>
            <a:ext cx="6774401" cy="6001643"/>
          </a:xfrm>
          <a:prstGeom prst="rect">
            <a:avLst/>
          </a:prstGeom>
          <a:noFill/>
        </p:spPr>
        <p:txBody>
          <a:bodyPr wrap="square" rtlCol="0">
            <a:spAutoFit/>
          </a:bodyPr>
          <a:lstStyle/>
          <a:p>
            <a:pPr algn="ctr"/>
            <a:r>
              <a:rPr lang="en-US" u="sng" dirty="0"/>
              <a:t>List of Alleged Extraterrestrial Beings</a:t>
            </a:r>
          </a:p>
          <a:p>
            <a:pPr algn="ctr"/>
            <a:endParaRPr lang="en-US" u="sng" dirty="0"/>
          </a:p>
          <a:p>
            <a:pPr algn="ctr"/>
            <a:r>
              <a:rPr lang="en-US" dirty="0">
                <a:hlinkClick r:id="rId2"/>
              </a:rPr>
              <a:t>https://en.wikipedia.org/wiki/List_of_alleged_extraterrestrial_beings</a:t>
            </a:r>
            <a:endParaRPr lang="en-US" dirty="0"/>
          </a:p>
          <a:p>
            <a:pPr algn="ctr"/>
            <a:endParaRPr lang="en-US" dirty="0"/>
          </a:p>
          <a:p>
            <a:pPr marL="461963">
              <a:tabLst>
                <a:tab pos="1144588" algn="l"/>
              </a:tabLst>
            </a:pPr>
            <a:r>
              <a:rPr lang="en-US" sz="1400" b="1" dirty="0"/>
              <a:t>Andromedans</a:t>
            </a:r>
            <a:endParaRPr lang="en-US" sz="1400" dirty="0"/>
          </a:p>
          <a:p>
            <a:pPr marL="461963">
              <a:tabLst>
                <a:tab pos="1144588" algn="l"/>
              </a:tabLst>
            </a:pPr>
            <a:r>
              <a:rPr lang="en-US" sz="1400" dirty="0"/>
              <a:t>	Also called "Mirrored People" or "Glass People."</a:t>
            </a:r>
          </a:p>
          <a:p>
            <a:pPr marL="461963">
              <a:tabLst>
                <a:tab pos="1144588" algn="l"/>
              </a:tabLst>
            </a:pPr>
            <a:r>
              <a:rPr lang="en-US" sz="1400" b="1" dirty="0"/>
              <a:t>Flatwoods monster</a:t>
            </a:r>
            <a:r>
              <a:rPr lang="en-US" sz="1400" dirty="0"/>
              <a:t>	</a:t>
            </a:r>
          </a:p>
          <a:p>
            <a:pPr marL="461963">
              <a:tabLst>
                <a:tab pos="1144588" algn="l"/>
              </a:tabLst>
            </a:pPr>
            <a:r>
              <a:rPr lang="en-US" sz="1400" dirty="0"/>
              <a:t>	Tall humanoid with a spade-shaped head.</a:t>
            </a:r>
          </a:p>
          <a:p>
            <a:pPr marL="461963">
              <a:tabLst>
                <a:tab pos="1144588" algn="l"/>
              </a:tabLst>
            </a:pPr>
            <a:r>
              <a:rPr lang="en-US" sz="1400" b="1" dirty="0"/>
              <a:t>Greys</a:t>
            </a:r>
            <a:r>
              <a:rPr lang="en-US" sz="1400" dirty="0"/>
              <a:t> ["Grays", "Zetas", "Zeta Reticulians"]</a:t>
            </a:r>
          </a:p>
          <a:p>
            <a:pPr marL="461963">
              <a:tabLst>
                <a:tab pos="1144588" algn="l"/>
              </a:tabLst>
            </a:pPr>
            <a:r>
              <a:rPr lang="en-US" sz="1400" dirty="0"/>
              <a:t>	Grey-skinned humanoids, usually 3–4 feet tall, bald, </a:t>
            </a:r>
          </a:p>
          <a:p>
            <a:pPr marL="461963">
              <a:tabLst>
                <a:tab pos="1144588" algn="l"/>
              </a:tabLst>
            </a:pPr>
            <a:r>
              <a:rPr lang="en-US" sz="1400" dirty="0"/>
              <a:t>	with black almond-shaped eyes...</a:t>
            </a:r>
          </a:p>
          <a:p>
            <a:pPr marL="461963">
              <a:tabLst>
                <a:tab pos="1144588" algn="l"/>
              </a:tabLst>
            </a:pPr>
            <a:r>
              <a:rPr lang="en-US" sz="1400" b="1" dirty="0"/>
              <a:t>Hopkinsville goblin</a:t>
            </a:r>
          </a:p>
          <a:p>
            <a:pPr marL="461963">
              <a:tabLst>
                <a:tab pos="1144588" algn="l"/>
              </a:tabLst>
            </a:pPr>
            <a:r>
              <a:rPr lang="en-US" sz="1400" dirty="0"/>
              <a:t>	Small, greenish-silver humanoids.</a:t>
            </a:r>
          </a:p>
          <a:p>
            <a:pPr marL="461963">
              <a:tabLst>
                <a:tab pos="1144588" algn="l"/>
              </a:tabLst>
            </a:pPr>
            <a:r>
              <a:rPr lang="en-US" sz="1400" b="1" dirty="0"/>
              <a:t>Little green men</a:t>
            </a:r>
          </a:p>
          <a:p>
            <a:pPr marL="461963">
              <a:tabLst>
                <a:tab pos="1144588" algn="l"/>
              </a:tabLst>
            </a:pPr>
            <a:r>
              <a:rPr lang="en-US" sz="1400" dirty="0"/>
              <a:t>	Diminutive green humanoids.</a:t>
            </a:r>
          </a:p>
          <a:p>
            <a:pPr marL="461963">
              <a:tabLst>
                <a:tab pos="1144588" algn="l"/>
              </a:tabLst>
            </a:pPr>
            <a:r>
              <a:rPr lang="en-US" sz="1400" b="1" dirty="0"/>
              <a:t>Nordics</a:t>
            </a:r>
          </a:p>
          <a:p>
            <a:pPr marL="461963">
              <a:tabLst>
                <a:tab pos="1144588" algn="l"/>
              </a:tabLst>
            </a:pPr>
            <a:r>
              <a:rPr lang="en-US" sz="1400" dirty="0"/>
              <a:t>	Sometimes called Space Brothers, and/or Plejarens, Venusians, Tall whites</a:t>
            </a:r>
          </a:p>
          <a:p>
            <a:pPr marL="461963">
              <a:tabLst>
                <a:tab pos="1144588" algn="l"/>
              </a:tabLst>
            </a:pPr>
            <a:r>
              <a:rPr lang="en-US" sz="1400" dirty="0"/>
              <a:t>	Humanoids with Nordic features (tall, blond hair, blue eyes); </a:t>
            </a:r>
          </a:p>
          <a:p>
            <a:pPr marL="461963">
              <a:tabLst>
                <a:tab pos="1144588" algn="l"/>
              </a:tabLst>
            </a:pPr>
            <a:r>
              <a:rPr lang="en-US" sz="1400" dirty="0"/>
              <a:t>	they may have 24 teeth and slightly webbed toes.</a:t>
            </a:r>
          </a:p>
          <a:p>
            <a:pPr marL="461963">
              <a:tabLst>
                <a:tab pos="1144588" algn="l"/>
              </a:tabLst>
            </a:pPr>
            <a:r>
              <a:rPr lang="en-US" sz="1400" b="1" dirty="0"/>
              <a:t>Reptilians</a:t>
            </a:r>
          </a:p>
          <a:p>
            <a:pPr marL="461963">
              <a:tabLst>
                <a:tab pos="1144588" algn="l"/>
              </a:tabLst>
            </a:pPr>
            <a:r>
              <a:rPr lang="en-US" sz="1400" dirty="0"/>
              <a:t>	Tall, scaly humanoids.</a:t>
            </a:r>
          </a:p>
          <a:p>
            <a:pPr marL="461963">
              <a:tabLst>
                <a:tab pos="1144588" algn="l"/>
              </a:tabLst>
            </a:pPr>
            <a:r>
              <a:rPr lang="en-US" sz="1400" b="1" dirty="0"/>
              <a:t>Sirians</a:t>
            </a:r>
          </a:p>
          <a:p>
            <a:pPr marL="461963">
              <a:tabLst>
                <a:tab pos="1144588" algn="l"/>
              </a:tabLst>
            </a:pPr>
            <a:r>
              <a:rPr lang="en-US" sz="1400" dirty="0"/>
              <a:t>	Humanoid/aquatic aliens. 	</a:t>
            </a:r>
          </a:p>
          <a:p>
            <a:pPr marL="461963">
              <a:tabLst>
                <a:tab pos="1144588" algn="l"/>
              </a:tabLst>
            </a:pPr>
            <a:r>
              <a:rPr lang="en-US" sz="1400" b="1" dirty="0"/>
              <a:t>Anunnaki </a:t>
            </a:r>
            <a:r>
              <a:rPr lang="en-US" sz="1400" dirty="0"/>
              <a:t>[Also called "Gods"]</a:t>
            </a:r>
          </a:p>
          <a:p>
            <a:pPr marL="461963">
              <a:tabLst>
                <a:tab pos="1144588" algn="l"/>
              </a:tabLst>
            </a:pPr>
            <a:r>
              <a:rPr lang="en-US" sz="1400" dirty="0"/>
              <a:t>	Human-like creatures, slightly larger than humans.</a:t>
            </a:r>
          </a:p>
          <a:p>
            <a:pPr algn="ctr"/>
            <a:r>
              <a:rPr lang="en-US" dirty="0"/>
              <a:t> </a:t>
            </a:r>
          </a:p>
        </p:txBody>
      </p:sp>
    </p:spTree>
    <p:extLst>
      <p:ext uri="{BB962C8B-B14F-4D97-AF65-F5344CB8AC3E}">
        <p14:creationId xmlns:p14="http://schemas.microsoft.com/office/powerpoint/2010/main" val="204086791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646331"/>
          </a:xfrm>
          <a:prstGeom prst="rect">
            <a:avLst/>
          </a:prstGeom>
          <a:noFill/>
        </p:spPr>
        <p:txBody>
          <a:bodyPr wrap="square" rtlCol="0">
            <a:spAutoFit/>
          </a:bodyPr>
          <a:lstStyle/>
          <a:p>
            <a:pPr algn="ctr"/>
            <a:r>
              <a:rPr lang="en-US" u="sng" dirty="0"/>
              <a:t>ETs</a:t>
            </a:r>
          </a:p>
          <a:p>
            <a:pPr algn="ctr"/>
            <a:r>
              <a:rPr lang="en-US" dirty="0"/>
              <a:t> </a:t>
            </a:r>
          </a:p>
        </p:txBody>
      </p:sp>
      <p:pic>
        <p:nvPicPr>
          <p:cNvPr id="13314" name="Picture 2" descr="D:\$$ Data Folder on Data Disc D\$$ Patrick Bailey\!   a_Clip Art for Energy and UFOs\! TT presentation - Fixed Papers\Higher Sources of Informa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8771" y="994910"/>
            <a:ext cx="3466458" cy="5297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16967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923330"/>
          </a:xfrm>
          <a:prstGeom prst="rect">
            <a:avLst/>
          </a:prstGeom>
          <a:noFill/>
        </p:spPr>
        <p:txBody>
          <a:bodyPr wrap="square" rtlCol="0">
            <a:spAutoFit/>
          </a:bodyPr>
          <a:lstStyle/>
          <a:p>
            <a:pPr algn="ctr"/>
            <a:r>
              <a:rPr lang="en-US" u="sng" dirty="0"/>
              <a:t>Our Interactions with ETs</a:t>
            </a:r>
          </a:p>
          <a:p>
            <a:pPr algn="ctr"/>
            <a:r>
              <a:rPr lang="en-US" u="sng" dirty="0"/>
              <a:t>Are What?... Really?...</a:t>
            </a:r>
          </a:p>
          <a:p>
            <a:pPr algn="ctr"/>
            <a:r>
              <a:rPr lang="en-US" dirty="0"/>
              <a:t> </a:t>
            </a:r>
          </a:p>
        </p:txBody>
      </p:sp>
      <p:pic>
        <p:nvPicPr>
          <p:cNvPr id="5122" name="Picture 2" descr="D:\$$ Data Folder on Data Disc D\$$ Patrick Bailey\!   a_Clip Art for Energy and UFOs\! TT Presentation - Fixed Pics\Exopolitics Book Cov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5518" y="1549946"/>
            <a:ext cx="2785566"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39834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308324"/>
          </a:xfrm>
          <a:prstGeom prst="rect">
            <a:avLst/>
          </a:prstGeom>
          <a:noFill/>
        </p:spPr>
        <p:txBody>
          <a:bodyPr wrap="square" rtlCol="0">
            <a:spAutoFit/>
          </a:bodyPr>
          <a:lstStyle/>
          <a:p>
            <a:pPr algn="ctr"/>
            <a:r>
              <a:rPr lang="en-US" u="sng" dirty="0"/>
              <a:t>Blank</a:t>
            </a:r>
            <a:endParaRPr lang="en-US" b="1" u="sng"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16386" name="Picture 2" descr="D:\$$ Data Folder on Data Disc D\$$ Patrick Bailey\!   a_Clip Art for Energy and UFOs\! TT presentation - Fixed Papers\Take Me Take Me Cartoon 1 of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5642" y="690240"/>
            <a:ext cx="6712716" cy="5489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56333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308324"/>
          </a:xfrm>
          <a:prstGeom prst="rect">
            <a:avLst/>
          </a:prstGeom>
          <a:noFill/>
        </p:spPr>
        <p:txBody>
          <a:bodyPr wrap="square" rtlCol="0">
            <a:spAutoFit/>
          </a:bodyPr>
          <a:lstStyle/>
          <a:p>
            <a:pPr algn="ctr"/>
            <a:r>
              <a:rPr lang="en-US" u="sng" dirty="0"/>
              <a:t>Blank</a:t>
            </a:r>
            <a:endParaRPr lang="en-US" b="1" u="sng"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17410" name="Picture 2" descr="D:\$$ Data Folder on Data Disc D\$$ Patrick Bailey\!   a_Clip Art for Energy and UFOs\! TT presentation - Fixed Papers\Take Me Take Me Carto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7364" y="685801"/>
            <a:ext cx="6709271" cy="5486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84093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8125301"/>
          </a:xfrm>
          <a:prstGeom prst="rect">
            <a:avLst/>
          </a:prstGeom>
          <a:noFill/>
        </p:spPr>
        <p:txBody>
          <a:bodyPr wrap="square" rtlCol="0">
            <a:spAutoFit/>
          </a:bodyPr>
          <a:lstStyle/>
          <a:p>
            <a:pPr algn="ctr"/>
            <a:r>
              <a:rPr lang="en-US" u="sng" dirty="0"/>
              <a:t>Are We Measuring Up?</a:t>
            </a:r>
          </a:p>
          <a:p>
            <a:pPr algn="ctr"/>
            <a:endParaRPr lang="en-US" u="sng" dirty="0"/>
          </a:p>
          <a:p>
            <a:pPr algn="ctr"/>
            <a:r>
              <a:rPr lang="en-US" dirty="0"/>
              <a:t>Religions</a:t>
            </a:r>
          </a:p>
          <a:p>
            <a:pPr algn="ctr"/>
            <a:r>
              <a:rPr lang="en-US" dirty="0"/>
              <a:t>Nations</a:t>
            </a:r>
          </a:p>
          <a:p>
            <a:pPr algn="ctr"/>
            <a:r>
              <a:rPr lang="en-US" dirty="0"/>
              <a:t>Societies</a:t>
            </a:r>
          </a:p>
          <a:p>
            <a:pPr algn="ctr"/>
            <a:r>
              <a:rPr lang="en-US" dirty="0"/>
              <a:t>“Holy Books”</a:t>
            </a:r>
          </a:p>
          <a:p>
            <a:pPr algn="ctr"/>
            <a:r>
              <a:rPr lang="en-US" dirty="0"/>
              <a:t>“Ten Commandments”</a:t>
            </a:r>
          </a:p>
          <a:p>
            <a:pPr algn="ctr"/>
            <a:endParaRPr lang="en-US" dirty="0"/>
          </a:p>
          <a:p>
            <a:pPr algn="ctr"/>
            <a:r>
              <a:rPr lang="en-US" dirty="0"/>
              <a:t>Are We Caretakers of Each Other?</a:t>
            </a:r>
          </a:p>
          <a:p>
            <a:pPr algn="ctr"/>
            <a:r>
              <a:rPr lang="en-US" dirty="0"/>
              <a:t>Are We Caretakers of the Earth?</a:t>
            </a:r>
          </a:p>
          <a:p>
            <a:pPr algn="ctr"/>
            <a:r>
              <a:rPr lang="en-US" dirty="0"/>
              <a:t>Or…</a:t>
            </a:r>
          </a:p>
          <a:p>
            <a:pPr algn="ctr"/>
            <a:r>
              <a:rPr lang="en-US" dirty="0"/>
              <a:t> </a:t>
            </a:r>
          </a:p>
          <a:p>
            <a:pPr algn="ctr">
              <a:tabLst>
                <a:tab pos="461963" algn="l"/>
              </a:tabLst>
            </a:pPr>
            <a:r>
              <a:rPr lang="en-US" dirty="0"/>
              <a:t>	 “We are a primitive society who Major Activity is Tribal Warfare. </a:t>
            </a:r>
          </a:p>
          <a:p>
            <a:pPr algn="ctr">
              <a:tabLst>
                <a:tab pos="461963" algn="l"/>
              </a:tabLst>
            </a:pPr>
            <a:r>
              <a:rPr lang="en-US" dirty="0"/>
              <a:t>We are so young, everybody else is [way more] advanced.</a:t>
            </a:r>
          </a:p>
          <a:p>
            <a:pPr algn="ctr">
              <a:tabLst>
                <a:tab pos="461963" algn="l"/>
              </a:tabLst>
            </a:pPr>
            <a:r>
              <a:rPr lang="en-US" dirty="0"/>
              <a:t>	We are a threat to all other local civilizations -”</a:t>
            </a:r>
          </a:p>
          <a:p>
            <a:pPr algn="ctr">
              <a:tabLst>
                <a:tab pos="461963" algn="l"/>
              </a:tabLst>
            </a:pPr>
            <a:r>
              <a:rPr lang="en-US" dirty="0"/>
              <a:t>	Out There…</a:t>
            </a:r>
          </a:p>
          <a:p>
            <a:pPr algn="ctr">
              <a:tabLst>
                <a:tab pos="461963" algn="l"/>
              </a:tabLst>
            </a:pPr>
            <a:endParaRPr lang="en-US" dirty="0"/>
          </a:p>
          <a:p>
            <a:pPr algn="ctr">
              <a:tabLst>
                <a:tab pos="461963" algn="l"/>
              </a:tabLst>
            </a:pPr>
            <a:r>
              <a:rPr lang="en-US" u="sng" dirty="0"/>
              <a:t>It is time to choose a side!</a:t>
            </a:r>
          </a:p>
          <a:p>
            <a:pPr marL="914400">
              <a:tabLst>
                <a:tab pos="914400" algn="l"/>
              </a:tabLst>
            </a:pPr>
            <a:endParaRPr lang="en-US" dirty="0"/>
          </a:p>
          <a:p>
            <a:pPr algn="ctr"/>
            <a:endParaRPr lang="en-US" dirty="0"/>
          </a:p>
          <a:p>
            <a:pPr algn="ctr"/>
            <a:endParaRPr lang="en-US" dirty="0"/>
          </a:p>
          <a:p>
            <a:pPr algn="ctr"/>
            <a:endParaRPr lang="en-US"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4350159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7017306"/>
          </a:xfrm>
          <a:prstGeom prst="rect">
            <a:avLst/>
          </a:prstGeom>
          <a:noFill/>
        </p:spPr>
        <p:txBody>
          <a:bodyPr wrap="square" rtlCol="0">
            <a:spAutoFit/>
          </a:bodyPr>
          <a:lstStyle/>
          <a:p>
            <a:pPr algn="ctr"/>
            <a:r>
              <a:rPr lang="en-US" u="sng" dirty="0"/>
              <a:t>Are We Measuring Up?</a:t>
            </a:r>
          </a:p>
          <a:p>
            <a:pPr algn="ctr"/>
            <a:endParaRPr lang="en-US" u="sng" dirty="0"/>
          </a:p>
          <a:p>
            <a:pPr algn="ctr"/>
            <a:r>
              <a:rPr lang="en-US" u="sng" dirty="0"/>
              <a:t>From the really good movie “Contact”:</a:t>
            </a:r>
          </a:p>
          <a:p>
            <a:pPr algn="ctr"/>
            <a:endParaRPr lang="en-US" u="sng" dirty="0"/>
          </a:p>
          <a:p>
            <a:pPr algn="ctr"/>
            <a:r>
              <a:rPr lang="en-US" dirty="0"/>
              <a:t>Alien: “You're an interesting species, an interesting mix. </a:t>
            </a:r>
          </a:p>
          <a:p>
            <a:pPr algn="ctr"/>
            <a:endParaRPr lang="en-US" dirty="0"/>
          </a:p>
          <a:p>
            <a:pPr algn="ctr"/>
            <a:r>
              <a:rPr lang="en-US" dirty="0"/>
              <a:t>You're capable of such beautiful dreams and such horrible nightmares. </a:t>
            </a:r>
          </a:p>
          <a:p>
            <a:pPr algn="ctr"/>
            <a:endParaRPr lang="en-US" dirty="0"/>
          </a:p>
          <a:p>
            <a:pPr algn="ctr"/>
            <a:r>
              <a:rPr lang="en-US" dirty="0"/>
              <a:t>You feel so lost, so cut off, so alone, only you're not. </a:t>
            </a:r>
          </a:p>
          <a:p>
            <a:pPr algn="ctr"/>
            <a:r>
              <a:rPr lang="en-US" dirty="0"/>
              <a:t>See, in all our searching, </a:t>
            </a:r>
          </a:p>
          <a:p>
            <a:pPr algn="ctr"/>
            <a:r>
              <a:rPr lang="en-US" dirty="0"/>
              <a:t>the only thing we've found that makes the emptiness bearable </a:t>
            </a:r>
          </a:p>
          <a:p>
            <a:pPr algn="ctr"/>
            <a:r>
              <a:rPr lang="en-US" dirty="0"/>
              <a:t>is each other.”</a:t>
            </a:r>
          </a:p>
          <a:p>
            <a:pPr algn="ctr"/>
            <a:endParaRPr lang="en-US" dirty="0"/>
          </a:p>
          <a:p>
            <a:pPr algn="ctr"/>
            <a:r>
              <a:rPr lang="en-US" u="sng" dirty="0"/>
              <a:t>Are WE willing to learn from Them???</a:t>
            </a:r>
          </a:p>
          <a:p>
            <a:pPr marL="914400">
              <a:tabLst>
                <a:tab pos="914400" algn="l"/>
              </a:tabLst>
            </a:pPr>
            <a:endParaRPr lang="en-US" dirty="0"/>
          </a:p>
          <a:p>
            <a:pPr algn="ctr"/>
            <a:endParaRPr lang="en-US" dirty="0"/>
          </a:p>
          <a:p>
            <a:pPr algn="ctr"/>
            <a:endParaRPr lang="en-US" dirty="0"/>
          </a:p>
          <a:p>
            <a:pPr algn="ctr"/>
            <a:endParaRPr lang="en-US"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4140578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862322"/>
          </a:xfrm>
          <a:prstGeom prst="rect">
            <a:avLst/>
          </a:prstGeom>
          <a:noFill/>
        </p:spPr>
        <p:txBody>
          <a:bodyPr wrap="square" rtlCol="0">
            <a:spAutoFit/>
          </a:bodyPr>
          <a:lstStyle/>
          <a:p>
            <a:pPr algn="ctr"/>
            <a:r>
              <a:rPr lang="en-US" u="sng" dirty="0"/>
              <a:t>Are We Measuring Up?</a:t>
            </a:r>
            <a:endParaRPr lang="en-US" b="1" u="sng" dirty="0"/>
          </a:p>
          <a:p>
            <a:pPr algn="ctr"/>
            <a:endParaRPr lang="en-US" dirty="0"/>
          </a:p>
          <a:p>
            <a:pPr algn="ctr"/>
            <a:r>
              <a:rPr lang="en-US" dirty="0"/>
              <a:t>Perhaps we are slowly being engineered to become better!</a:t>
            </a:r>
          </a:p>
          <a:p>
            <a:pPr algn="ctr"/>
            <a:r>
              <a:rPr lang="en-US" dirty="0"/>
              <a:t>And more useful...</a:t>
            </a:r>
          </a:p>
          <a:p>
            <a:pPr algn="ctr"/>
            <a:endParaRPr lang="en-US" dirty="0"/>
          </a:p>
          <a:p>
            <a:endParaRPr lang="en-US" u="sng" dirty="0"/>
          </a:p>
          <a:p>
            <a:endParaRPr lang="en-US" dirty="0"/>
          </a:p>
          <a:p>
            <a:endParaRPr lang="en-US" dirty="0"/>
          </a:p>
          <a:p>
            <a:endParaRPr lang="en-US" dirty="0"/>
          </a:p>
          <a:p>
            <a:endParaRPr lang="en-US" dirty="0"/>
          </a:p>
        </p:txBody>
      </p:sp>
      <p:pic>
        <p:nvPicPr>
          <p:cNvPr id="15362" name="Picture 2" descr="D:\$$ Data Folder on Data Disc D\$$ Patrick Bailey\!   a_Clip Art for Energy and UFOs\! TT Presentation - Fixed Pics\The Ultimate Alien Agenda Book Cov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9262" y="2070355"/>
            <a:ext cx="2605476" cy="4039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27334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862322"/>
          </a:xfrm>
          <a:prstGeom prst="rect">
            <a:avLst/>
          </a:prstGeom>
          <a:noFill/>
        </p:spPr>
        <p:txBody>
          <a:bodyPr wrap="square" rtlCol="0">
            <a:spAutoFit/>
          </a:bodyPr>
          <a:lstStyle/>
          <a:p>
            <a:pPr algn="ctr"/>
            <a:r>
              <a:rPr lang="en-US" u="sng" dirty="0"/>
              <a:t>But like you, the Krell forgot one deadly danger – </a:t>
            </a:r>
          </a:p>
          <a:p>
            <a:pPr algn="ctr"/>
            <a:r>
              <a:rPr lang="en-US" u="sng" dirty="0"/>
              <a:t>their own subconscious hate and lust for destruction! (1956) [FP]</a:t>
            </a:r>
          </a:p>
          <a:p>
            <a:pPr algn="ctr"/>
            <a:endParaRPr lang="en-US" dirty="0"/>
          </a:p>
          <a:p>
            <a:pPr algn="ctr"/>
            <a:r>
              <a:rPr lang="en-US" dirty="0"/>
              <a:t>Are We – Is the Earth - “Forbidden”?</a:t>
            </a:r>
          </a:p>
          <a:p>
            <a:pPr algn="ctr"/>
            <a:endParaRPr lang="en-US" dirty="0"/>
          </a:p>
          <a:p>
            <a:endParaRPr lang="en-US" u="sng" dirty="0"/>
          </a:p>
          <a:p>
            <a:endParaRPr lang="en-US" dirty="0"/>
          </a:p>
          <a:p>
            <a:endParaRPr lang="en-US" dirty="0"/>
          </a:p>
          <a:p>
            <a:endParaRPr lang="en-US" dirty="0"/>
          </a:p>
          <a:p>
            <a:endParaRPr lang="en-US" dirty="0"/>
          </a:p>
        </p:txBody>
      </p:sp>
      <p:pic>
        <p:nvPicPr>
          <p:cNvPr id="1026" name="Picture 2" descr="D:\$$ Data Folder on Data Disc D\$$ Patrick Bailey\!   a_Clip Art for Energy and UFOs\! TT Presentation - Fixed Pics\Forbidden Planet DVD Cov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5008" y="2052611"/>
            <a:ext cx="2893983" cy="4138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681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923330"/>
          </a:xfrm>
          <a:prstGeom prst="rect">
            <a:avLst/>
          </a:prstGeom>
          <a:noFill/>
        </p:spPr>
        <p:txBody>
          <a:bodyPr wrap="square" rtlCol="0">
            <a:spAutoFit/>
          </a:bodyPr>
          <a:lstStyle/>
          <a:p>
            <a:pPr algn="ctr"/>
            <a:r>
              <a:rPr lang="en-US" b="1" u="sng" dirty="0"/>
              <a:t>The Problem of the 9 Dots – Try 3</a:t>
            </a:r>
          </a:p>
          <a:p>
            <a:pPr algn="ctr"/>
            <a:endParaRPr lang="en-US" dirty="0"/>
          </a:p>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7988" y="1928813"/>
            <a:ext cx="3248025" cy="300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543058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308324"/>
          </a:xfrm>
          <a:prstGeom prst="rect">
            <a:avLst/>
          </a:prstGeom>
          <a:noFill/>
        </p:spPr>
        <p:txBody>
          <a:bodyPr wrap="square" rtlCol="0">
            <a:spAutoFit/>
          </a:bodyPr>
          <a:lstStyle/>
          <a:p>
            <a:pPr algn="ctr"/>
            <a:r>
              <a:rPr lang="en-US" u="sng" dirty="0"/>
              <a:t>Blank</a:t>
            </a:r>
            <a:endParaRPr lang="en-US" b="1" u="sng"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18434" name="Picture 2" descr="D:\$$ Data Folder on Data Disc D\$$ Patrick Bailey\!   a_Clip Art for Energy and UFOs\! TT presentation - Fixed Papers\Thank God - Im Saved Cartoon 1 of 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3925" y="382588"/>
            <a:ext cx="4754563" cy="609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62032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308324"/>
          </a:xfrm>
          <a:prstGeom prst="rect">
            <a:avLst/>
          </a:prstGeom>
          <a:noFill/>
        </p:spPr>
        <p:txBody>
          <a:bodyPr wrap="square" rtlCol="0">
            <a:spAutoFit/>
          </a:bodyPr>
          <a:lstStyle/>
          <a:p>
            <a:pPr algn="ctr"/>
            <a:r>
              <a:rPr lang="en-US" u="sng" dirty="0"/>
              <a:t>Blank</a:t>
            </a:r>
            <a:endParaRPr lang="en-US" b="1" u="sng"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19458" name="Picture 2" descr="D:\$$ Data Folder on Data Disc D\$$ Patrick Bailey\!   a_Clip Art for Energy and UFOs\! TT presentation - Fixed Papers\Thank God - Im Saved Cartoon 2 of 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3925" y="382588"/>
            <a:ext cx="4754563" cy="609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75593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308324"/>
          </a:xfrm>
          <a:prstGeom prst="rect">
            <a:avLst/>
          </a:prstGeom>
          <a:noFill/>
        </p:spPr>
        <p:txBody>
          <a:bodyPr wrap="square" rtlCol="0">
            <a:spAutoFit/>
          </a:bodyPr>
          <a:lstStyle/>
          <a:p>
            <a:pPr algn="ctr"/>
            <a:r>
              <a:rPr lang="en-US" u="sng" dirty="0"/>
              <a:t>Blank</a:t>
            </a:r>
            <a:endParaRPr lang="en-US" b="1" u="sng"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20482" name="Picture 2" descr="D:\$$ Data Folder on Data Disc D\$$ Patrick Bailey\!   a_Clip Art for Energy and UFOs\! TT presentation - Fixed Papers\Thank God - Im Saved Cartoon 3 of 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3925" y="382588"/>
            <a:ext cx="4754563" cy="609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62454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308324"/>
          </a:xfrm>
          <a:prstGeom prst="rect">
            <a:avLst/>
          </a:prstGeom>
          <a:noFill/>
        </p:spPr>
        <p:txBody>
          <a:bodyPr wrap="square" rtlCol="0">
            <a:spAutoFit/>
          </a:bodyPr>
          <a:lstStyle/>
          <a:p>
            <a:pPr algn="ctr"/>
            <a:r>
              <a:rPr lang="en-US" u="sng" dirty="0"/>
              <a:t>Blank</a:t>
            </a:r>
            <a:endParaRPr lang="en-US" b="1" u="sng"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21506" name="Picture 2" descr="D:\$$ Data Folder on Data Disc D\$$ Patrick Bailey\!   a_Clip Art for Energy and UFOs\! TT presentation - Fixed Papers\Thank God - Im Saved Cartoon 4 of 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3925" y="382588"/>
            <a:ext cx="4754563" cy="609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59977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923330"/>
          </a:xfrm>
          <a:prstGeom prst="rect">
            <a:avLst/>
          </a:prstGeom>
          <a:noFill/>
        </p:spPr>
        <p:txBody>
          <a:bodyPr wrap="square" rtlCol="0">
            <a:spAutoFit/>
          </a:bodyPr>
          <a:lstStyle/>
          <a:p>
            <a:pPr algn="ctr"/>
            <a:r>
              <a:rPr lang="en-US" u="sng" dirty="0"/>
              <a:t>Our Interactions with ETs</a:t>
            </a:r>
          </a:p>
          <a:p>
            <a:pPr algn="ctr"/>
            <a:r>
              <a:rPr lang="en-US" u="sng" dirty="0"/>
              <a:t>Are What?... Really?...</a:t>
            </a:r>
          </a:p>
          <a:p>
            <a:pPr algn="ctr"/>
            <a:r>
              <a:rPr lang="en-US" dirty="0"/>
              <a:t> </a:t>
            </a:r>
          </a:p>
        </p:txBody>
      </p:sp>
      <p:pic>
        <p:nvPicPr>
          <p:cNvPr id="5122" name="Picture 2" descr="D:\$$ Data Folder on Data Disc D\$$ Patrick Bailey\!   a_Clip Art for Energy and UFOs\! TT Presentation - Fixed Pics\Exopolitics Book Cov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5518" y="1549946"/>
            <a:ext cx="2785566"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00163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85801"/>
            <a:ext cx="9143999" cy="1754326"/>
          </a:xfrm>
          <a:prstGeom prst="rect">
            <a:avLst/>
          </a:prstGeom>
          <a:noFill/>
        </p:spPr>
        <p:txBody>
          <a:bodyPr wrap="square" rtlCol="0">
            <a:spAutoFit/>
          </a:bodyPr>
          <a:lstStyle/>
          <a:p>
            <a:pPr algn="ctr"/>
            <a:endParaRPr lang="en-US" dirty="0"/>
          </a:p>
          <a:p>
            <a:pPr algn="ctr"/>
            <a:r>
              <a:rPr lang="en-US" dirty="0"/>
              <a:t>The Secret Space Conference 2016</a:t>
            </a:r>
          </a:p>
          <a:p>
            <a:pPr algn="ctr"/>
            <a:endParaRPr lang="en-US" dirty="0"/>
          </a:p>
          <a:p>
            <a:pPr algn="ctr"/>
            <a:r>
              <a:rPr lang="en-US" dirty="0">
                <a:hlinkClick r:id="rId2"/>
              </a:rPr>
              <a:t>http://thepromiserevealed.com/summer-conference-2016-part-2-the-secret-space-program/</a:t>
            </a:r>
            <a:endParaRPr lang="en-US" dirty="0"/>
          </a:p>
          <a:p>
            <a:pPr algn="ctr"/>
            <a:endParaRPr lang="en-US" dirty="0"/>
          </a:p>
          <a:p>
            <a:pPr algn="ctr"/>
            <a:r>
              <a:rPr lang="en-US" dirty="0"/>
              <a:t> </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325" y="2057400"/>
            <a:ext cx="6991350" cy="407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914400" y="1981200"/>
            <a:ext cx="228600" cy="426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344482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4524315"/>
          </a:xfrm>
          <a:prstGeom prst="rect">
            <a:avLst/>
          </a:prstGeom>
          <a:noFill/>
        </p:spPr>
        <p:txBody>
          <a:bodyPr wrap="square" rtlCol="0">
            <a:spAutoFit/>
          </a:bodyPr>
          <a:lstStyle/>
          <a:p>
            <a:pPr algn="ctr"/>
            <a:r>
              <a:rPr lang="en-US" u="sng" dirty="0"/>
              <a:t>Moon Rising</a:t>
            </a:r>
          </a:p>
          <a:p>
            <a:pPr algn="ctr"/>
            <a:r>
              <a:rPr lang="en-US" dirty="0"/>
              <a:t>A Movie by Jose Escamilla</a:t>
            </a:r>
          </a:p>
          <a:p>
            <a:pPr algn="ctr"/>
            <a:r>
              <a:rPr lang="en-US" dirty="0"/>
              <a:t>Dr. Patrick G. Bailey, An Executive Producer</a:t>
            </a:r>
          </a:p>
          <a:p>
            <a:pPr algn="ctr"/>
            <a:endParaRPr lang="en-US" dirty="0"/>
          </a:p>
          <a:p>
            <a:pPr algn="ctr"/>
            <a:r>
              <a:rPr lang="en-US" dirty="0">
                <a:hlinkClick r:id="rId2"/>
              </a:rPr>
              <a:t>http://www.padrak.com/MoonRising/</a:t>
            </a:r>
            <a:endParaRPr lang="en-US" dirty="0"/>
          </a:p>
          <a:p>
            <a:pPr algn="ctr"/>
            <a:endParaRPr lang="en-US" dirty="0"/>
          </a:p>
          <a:p>
            <a:pPr algn="ctr"/>
            <a:r>
              <a:rPr lang="en-US" dirty="0"/>
              <a:t> SEE THIS JUST GREAT MOVIE TRAILER (3:05)!</a:t>
            </a:r>
          </a:p>
          <a:p>
            <a:pPr algn="ctr"/>
            <a:r>
              <a:rPr lang="en-US" dirty="0"/>
              <a:t>(Get the link from above… too long…)</a:t>
            </a:r>
          </a:p>
          <a:p>
            <a:pPr algn="ctr"/>
            <a:endParaRPr lang="en-US" dirty="0"/>
          </a:p>
          <a:p>
            <a:pPr algn="ctr"/>
            <a:r>
              <a:rPr lang="en-US" u="sng" dirty="0"/>
              <a:t>When asked:</a:t>
            </a:r>
          </a:p>
          <a:p>
            <a:pPr algn="ctr"/>
            <a:r>
              <a:rPr lang="en-US" dirty="0"/>
              <a:t>"You guys... you lied about a lot, didn't you."</a:t>
            </a:r>
          </a:p>
          <a:p>
            <a:pPr algn="ctr"/>
            <a:r>
              <a:rPr lang="en-US" dirty="0"/>
              <a:t>The Bell Com / NASA Insider instantly said:</a:t>
            </a:r>
          </a:p>
          <a:p>
            <a:pPr algn="ctr"/>
            <a:r>
              <a:rPr lang="en-US" dirty="0"/>
              <a:t>"No! We didn't lie about certain things [about the moon]" -</a:t>
            </a:r>
          </a:p>
          <a:p>
            <a:pPr algn="ctr"/>
            <a:r>
              <a:rPr lang="en-US" u="sng" dirty="0"/>
              <a:t>"We lied about everything!“</a:t>
            </a:r>
          </a:p>
          <a:p>
            <a:pPr algn="ctr"/>
            <a:endParaRPr lang="en-US" dirty="0"/>
          </a:p>
          <a:p>
            <a:pPr algn="ctr"/>
            <a:r>
              <a:rPr lang="en-US" dirty="0"/>
              <a:t>[I Love This Trailer and This Movie!]</a:t>
            </a:r>
          </a:p>
        </p:txBody>
      </p:sp>
      <p:sp>
        <p:nvSpPr>
          <p:cNvPr id="3" name="Right Arrow 2"/>
          <p:cNvSpPr/>
          <p:nvPr/>
        </p:nvSpPr>
        <p:spPr>
          <a:xfrm>
            <a:off x="1295400" y="227230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ight Arrow 3"/>
          <p:cNvSpPr/>
          <p:nvPr/>
        </p:nvSpPr>
        <p:spPr>
          <a:xfrm rot="10800000">
            <a:off x="6934200" y="227230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8933489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228600"/>
            <a:ext cx="7315199" cy="2585323"/>
          </a:xfrm>
          <a:prstGeom prst="rect">
            <a:avLst/>
          </a:prstGeom>
          <a:noFill/>
        </p:spPr>
        <p:txBody>
          <a:bodyPr wrap="square" rtlCol="0">
            <a:spAutoFit/>
          </a:bodyPr>
          <a:lstStyle/>
          <a:p>
            <a:pPr algn="ctr"/>
            <a:r>
              <a:rPr lang="en-US" b="1" dirty="0"/>
              <a:t>“No – We didn’t lie about certain things… We lied about everything” </a:t>
            </a:r>
          </a:p>
          <a:p>
            <a:pPr algn="ctr"/>
            <a:r>
              <a:rPr lang="en-US" b="1" dirty="0"/>
              <a:t>– Bell Com/NASA Insider</a:t>
            </a:r>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sp>
        <p:nvSpPr>
          <p:cNvPr id="3" name="Rectangle 2"/>
          <p:cNvSpPr/>
          <p:nvPr/>
        </p:nvSpPr>
        <p:spPr>
          <a:xfrm>
            <a:off x="0" y="971550"/>
            <a:ext cx="9144000" cy="5867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A448DCE7-DA21-4DEB-88D0-94D14981B853}"/>
              </a:ext>
            </a:extLst>
          </p:cNvPr>
          <p:cNvPicPr>
            <a:picLocks noChangeAspect="1"/>
          </p:cNvPicPr>
          <p:nvPr/>
        </p:nvPicPr>
        <p:blipFill>
          <a:blip r:embed="rId2"/>
          <a:stretch>
            <a:fillRect/>
          </a:stretch>
        </p:blipFill>
        <p:spPr>
          <a:xfrm>
            <a:off x="0" y="971550"/>
            <a:ext cx="9144000" cy="5867400"/>
          </a:xfrm>
          <a:prstGeom prst="rect">
            <a:avLst/>
          </a:prstGeom>
        </p:spPr>
      </p:pic>
    </p:spTree>
    <p:extLst>
      <p:ext uri="{BB962C8B-B14F-4D97-AF65-F5344CB8AC3E}">
        <p14:creationId xmlns:p14="http://schemas.microsoft.com/office/powerpoint/2010/main" val="380285665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585323"/>
          </a:xfrm>
          <a:prstGeom prst="rect">
            <a:avLst/>
          </a:prstGeom>
          <a:noFill/>
        </p:spPr>
        <p:txBody>
          <a:bodyPr wrap="square" rtlCol="0">
            <a:spAutoFit/>
          </a:bodyPr>
          <a:lstStyle/>
          <a:p>
            <a:pPr algn="ctr"/>
            <a:r>
              <a:rPr lang="en-US" u="sng" dirty="0"/>
              <a:t>Moon Rising</a:t>
            </a:r>
          </a:p>
          <a:p>
            <a:pPr algn="ctr"/>
            <a:r>
              <a:rPr lang="en-US" dirty="0"/>
              <a:t>A Movie by Jose Escamilla</a:t>
            </a:r>
          </a:p>
          <a:p>
            <a:pPr algn="ctr"/>
            <a:r>
              <a:rPr lang="en-US" dirty="0"/>
              <a:t>Dr. Patrick G. Bailey, An Executive Producer</a:t>
            </a:r>
          </a:p>
          <a:p>
            <a:pPr algn="ctr"/>
            <a:endParaRPr lang="en-US" dirty="0"/>
          </a:p>
          <a:p>
            <a:pPr algn="ctr"/>
            <a:r>
              <a:rPr lang="en-US" dirty="0">
                <a:hlinkClick r:id="rId2"/>
              </a:rPr>
              <a:t>http://www.padrak.com/MoonRising/</a:t>
            </a:r>
            <a:endParaRPr lang="en-US" dirty="0"/>
          </a:p>
          <a:p>
            <a:pPr algn="ctr"/>
            <a:endParaRPr lang="en-US" dirty="0"/>
          </a:p>
          <a:p>
            <a:pPr algn="ctr"/>
            <a:r>
              <a:rPr lang="en-US" dirty="0"/>
              <a:t>- The Movie is Oh So Much Better! -</a:t>
            </a:r>
          </a:p>
          <a:p>
            <a:pPr algn="ctr"/>
            <a:endParaRPr lang="en-US" dirty="0"/>
          </a:p>
          <a:p>
            <a:pPr algn="ctr"/>
            <a:r>
              <a:rPr lang="en-US" dirty="0"/>
              <a:t>(I want it with translated subtitles… I have the rights!…)</a:t>
            </a:r>
          </a:p>
        </p:txBody>
      </p:sp>
    </p:spTree>
    <p:extLst>
      <p:ext uri="{BB962C8B-B14F-4D97-AF65-F5344CB8AC3E}">
        <p14:creationId xmlns:p14="http://schemas.microsoft.com/office/powerpoint/2010/main" val="371062019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646331"/>
          </a:xfrm>
          <a:prstGeom prst="rect">
            <a:avLst/>
          </a:prstGeom>
          <a:noFill/>
        </p:spPr>
        <p:txBody>
          <a:bodyPr wrap="square" rtlCol="0">
            <a:spAutoFit/>
          </a:bodyPr>
          <a:lstStyle/>
          <a:p>
            <a:pPr algn="ctr"/>
            <a:r>
              <a:rPr lang="en-US" dirty="0"/>
              <a:t>Selected By ETs (Book, c 2015) [Book 1 of 2…]</a:t>
            </a:r>
          </a:p>
          <a:p>
            <a:pPr algn="ctr"/>
            <a:r>
              <a:rPr lang="en-US" dirty="0"/>
              <a:t> </a:t>
            </a:r>
          </a:p>
        </p:txBody>
      </p:sp>
      <p:pic>
        <p:nvPicPr>
          <p:cNvPr id="1026" name="Picture 2" descr="D:\$$ Data Folder on Data Disc D\$$ Patrick Bailey\Selected by ETs - Book Fron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324" y="1219200"/>
            <a:ext cx="3548076" cy="5334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 Data Folder on Data Disc D\$$ Patrick Bailey\Selected by ETs - Book Bac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5969" y="1219200"/>
            <a:ext cx="3509863"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319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923330"/>
          </a:xfrm>
          <a:prstGeom prst="rect">
            <a:avLst/>
          </a:prstGeom>
          <a:noFill/>
        </p:spPr>
        <p:txBody>
          <a:bodyPr wrap="square" rtlCol="0">
            <a:spAutoFit/>
          </a:bodyPr>
          <a:lstStyle/>
          <a:p>
            <a:pPr algn="ctr"/>
            <a:r>
              <a:rPr lang="en-US" b="1" u="sng" dirty="0"/>
              <a:t>The Problem of the 9 Dots – Try What?...</a:t>
            </a:r>
          </a:p>
          <a:p>
            <a:pPr algn="ctr"/>
            <a:endParaRPr lang="en-US" dirty="0"/>
          </a:p>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50" y="1938338"/>
            <a:ext cx="3238500" cy="298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543058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3693319"/>
          </a:xfrm>
          <a:prstGeom prst="rect">
            <a:avLst/>
          </a:prstGeom>
          <a:noFill/>
        </p:spPr>
        <p:txBody>
          <a:bodyPr wrap="square" rtlCol="0">
            <a:spAutoFit/>
          </a:bodyPr>
          <a:lstStyle/>
          <a:p>
            <a:pPr algn="ctr"/>
            <a:r>
              <a:rPr lang="en-US" u="sng" dirty="0"/>
              <a:t>Selected By ETs (Book, c 2015)</a:t>
            </a:r>
          </a:p>
          <a:p>
            <a:pPr algn="ctr"/>
            <a:endParaRPr lang="en-US" dirty="0"/>
          </a:p>
          <a:p>
            <a:pPr algn="ctr"/>
            <a:r>
              <a:rPr lang="en-US" dirty="0"/>
              <a:t>Feb 25, 1942 Long Beach UFOs Air Raid: 17 UFOs, 8 hours…</a:t>
            </a:r>
          </a:p>
          <a:p>
            <a:pPr algn="ctr"/>
            <a:r>
              <a:rPr lang="en-US" dirty="0"/>
              <a:t>Plans for Naval spacecraft carriers 1.5 km long.</a:t>
            </a:r>
          </a:p>
          <a:p>
            <a:pPr algn="ctr"/>
            <a:r>
              <a:rPr lang="en-US" dirty="0"/>
              <a:t>Some ETs can live for hundreds of years.</a:t>
            </a:r>
          </a:p>
          <a:p>
            <a:pPr algn="ctr"/>
            <a:r>
              <a:rPr lang="en-US" dirty="0"/>
              <a:t>“Earth humans can’t cut it – only live for 60-100 years.”</a:t>
            </a:r>
          </a:p>
          <a:p>
            <a:pPr algn="ctr"/>
            <a:endParaRPr lang="en-US" dirty="0"/>
          </a:p>
          <a:p>
            <a:pPr algn="ctr"/>
            <a:r>
              <a:rPr lang="en-US" dirty="0"/>
              <a:t>Black Hat ETs (grays and reptilians) </a:t>
            </a:r>
          </a:p>
          <a:p>
            <a:pPr algn="ctr"/>
            <a:r>
              <a:rPr lang="en-US" dirty="0"/>
              <a:t>“want to increase deteriorations of our tissues, organs, and bones</a:t>
            </a:r>
          </a:p>
          <a:p>
            <a:pPr algn="ctr"/>
            <a:r>
              <a:rPr lang="en-US" dirty="0"/>
              <a:t>Preventing us living longer lives. …</a:t>
            </a:r>
          </a:p>
          <a:p>
            <a:pPr algn="ctr"/>
            <a:r>
              <a:rPr lang="en-US" dirty="0"/>
              <a:t>…to prevent us – </a:t>
            </a:r>
          </a:p>
          <a:p>
            <a:pPr algn="ctr"/>
            <a:r>
              <a:rPr lang="en-US" dirty="0"/>
              <a:t>from retaliating against their threats.”</a:t>
            </a:r>
          </a:p>
          <a:p>
            <a:pPr algn="ctr"/>
            <a:endParaRPr lang="en-US" dirty="0"/>
          </a:p>
        </p:txBody>
      </p:sp>
    </p:spTree>
    <p:extLst>
      <p:ext uri="{BB962C8B-B14F-4D97-AF65-F5344CB8AC3E}">
        <p14:creationId xmlns:p14="http://schemas.microsoft.com/office/powerpoint/2010/main" val="356262922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5632311"/>
          </a:xfrm>
          <a:prstGeom prst="rect">
            <a:avLst/>
          </a:prstGeom>
          <a:noFill/>
        </p:spPr>
        <p:txBody>
          <a:bodyPr wrap="square" rtlCol="0">
            <a:spAutoFit/>
          </a:bodyPr>
          <a:lstStyle/>
          <a:p>
            <a:pPr algn="ctr"/>
            <a:r>
              <a:rPr lang="en-US" u="sng" dirty="0"/>
              <a:t>Selected By ETs (Book, c 2015)</a:t>
            </a:r>
          </a:p>
          <a:p>
            <a:pPr algn="ctr"/>
            <a:endParaRPr lang="en-US" dirty="0"/>
          </a:p>
          <a:p>
            <a:pPr algn="ctr"/>
            <a:r>
              <a:rPr lang="en-US" dirty="0"/>
              <a:t>Gulf of Tonkin [Incident] (pp 295-296)</a:t>
            </a:r>
          </a:p>
          <a:p>
            <a:pPr algn="ctr"/>
            <a:endParaRPr lang="en-US" dirty="0"/>
          </a:p>
          <a:p>
            <a:pPr algn="ctr"/>
            <a:r>
              <a:rPr lang="en-US" dirty="0"/>
              <a:t>Retired Navy Commander Conway stated:</a:t>
            </a:r>
          </a:p>
          <a:p>
            <a:pPr algn="ctr"/>
            <a:r>
              <a:rPr lang="en-US" dirty="0"/>
              <a:t>On July 1976 – after dark:</a:t>
            </a:r>
          </a:p>
          <a:p>
            <a:pPr algn="ctr"/>
            <a:r>
              <a:rPr lang="en-US" dirty="0"/>
              <a:t>I had the watch aboard the Aircraft Carrier USS Ranger CV-61,</a:t>
            </a:r>
          </a:p>
          <a:p>
            <a:pPr algn="ctr"/>
            <a:r>
              <a:rPr lang="en-US" dirty="0"/>
              <a:t>When an estimated size 90 foot UFO round silver UFO lands on deck.</a:t>
            </a:r>
          </a:p>
          <a:p>
            <a:pPr algn="ctr"/>
            <a:r>
              <a:rPr lang="en-US" dirty="0"/>
              <a:t>The central flight deck lighting was ordered on.</a:t>
            </a:r>
          </a:p>
          <a:p>
            <a:pPr algn="ctr"/>
            <a:endParaRPr lang="en-US" dirty="0"/>
          </a:p>
          <a:p>
            <a:pPr algn="ctr"/>
            <a:r>
              <a:rPr lang="en-US" dirty="0"/>
              <a:t>The Admiral Commander and two Officers go in (under the edge), and</a:t>
            </a:r>
          </a:p>
          <a:p>
            <a:pPr algn="ctr"/>
            <a:r>
              <a:rPr lang="en-US" dirty="0"/>
              <a:t>Come out with 2 individuals in silver suits.</a:t>
            </a:r>
          </a:p>
          <a:p>
            <a:pPr algn="ctr"/>
            <a:r>
              <a:rPr lang="en-US" dirty="0"/>
              <a:t>Later those two plus one officer went back into the UFO,</a:t>
            </a:r>
          </a:p>
          <a:p>
            <a:pPr algn="ctr"/>
            <a:r>
              <a:rPr lang="en-US" dirty="0"/>
              <a:t>Which then silently departed straight up 11 minutes later.</a:t>
            </a:r>
          </a:p>
          <a:p>
            <a:pPr algn="ctr"/>
            <a:r>
              <a:rPr lang="en-US" dirty="0"/>
              <a:t>The next day, the Admiral returned by helicopter.</a:t>
            </a:r>
          </a:p>
          <a:p>
            <a:pPr algn="ctr"/>
            <a:r>
              <a:rPr lang="en-US" dirty="0"/>
              <a:t>I gave the order to log this event in the </a:t>
            </a:r>
          </a:p>
          <a:p>
            <a:pPr algn="ctr"/>
            <a:r>
              <a:rPr lang="en-US" dirty="0"/>
              <a:t>Classified Ship Log.</a:t>
            </a:r>
          </a:p>
          <a:p>
            <a:pPr algn="ctr"/>
            <a:endParaRPr lang="en-US" dirty="0"/>
          </a:p>
          <a:p>
            <a:pPr algn="ctr"/>
            <a:endParaRPr lang="en-US" dirty="0"/>
          </a:p>
          <a:p>
            <a:pPr algn="ctr"/>
            <a:endParaRPr lang="en-US" dirty="0"/>
          </a:p>
        </p:txBody>
      </p:sp>
    </p:spTree>
    <p:extLst>
      <p:ext uri="{BB962C8B-B14F-4D97-AF65-F5344CB8AC3E}">
        <p14:creationId xmlns:p14="http://schemas.microsoft.com/office/powerpoint/2010/main" val="200882960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3970318"/>
          </a:xfrm>
          <a:prstGeom prst="rect">
            <a:avLst/>
          </a:prstGeom>
          <a:noFill/>
        </p:spPr>
        <p:txBody>
          <a:bodyPr wrap="square" rtlCol="0">
            <a:spAutoFit/>
          </a:bodyPr>
          <a:lstStyle/>
          <a:p>
            <a:pPr algn="ctr"/>
            <a:r>
              <a:rPr lang="en-US" u="sng" dirty="0"/>
              <a:t>Selected By ETs (Book, c 2015)</a:t>
            </a:r>
          </a:p>
          <a:p>
            <a:pPr algn="ctr"/>
            <a:endParaRPr lang="en-US" dirty="0"/>
          </a:p>
          <a:p>
            <a:pPr algn="ctr"/>
            <a:r>
              <a:rPr lang="en-US" dirty="0"/>
              <a:t>[I think, the] Description of Roswell Crash Plane (p 395)</a:t>
            </a:r>
          </a:p>
          <a:p>
            <a:pPr algn="ctr"/>
            <a:endParaRPr lang="en-US" dirty="0"/>
          </a:p>
          <a:p>
            <a:pPr algn="ctr"/>
            <a:r>
              <a:rPr lang="en-US" dirty="0"/>
              <a:t>[Remember that the Roswell UFO was like a plane,</a:t>
            </a:r>
          </a:p>
          <a:p>
            <a:pPr algn="ctr"/>
            <a:r>
              <a:rPr lang="en-US" dirty="0"/>
              <a:t>That glanced off the ground and then later on suck into a cliff</a:t>
            </a:r>
          </a:p>
          <a:p>
            <a:pPr algn="ctr"/>
            <a:r>
              <a:rPr lang="en-US" dirty="0"/>
              <a:t>Like a dart into a dart board.</a:t>
            </a:r>
          </a:p>
          <a:p>
            <a:pPr algn="ctr"/>
            <a:r>
              <a:rPr lang="en-US" dirty="0"/>
              <a:t>The UFO Flying Saucer disc (upside down) was at Aztec, not Roswell.]</a:t>
            </a:r>
          </a:p>
          <a:p>
            <a:pPr algn="ctr"/>
            <a:endParaRPr lang="en-US" dirty="0"/>
          </a:p>
          <a:p>
            <a:pPr algn="ctr"/>
            <a:r>
              <a:rPr lang="en-US" dirty="0"/>
              <a:t>“They are similar to a manta-ray with shark fin stabilizers on the upper outer wing tips. The are configured for two to six, small personnel and appear to be operated on recon missions. – The alien pilots use their fingers pressed on the control panel surface to guide it.”</a:t>
            </a:r>
          </a:p>
          <a:p>
            <a:pPr algn="ctr"/>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4395787"/>
            <a:ext cx="2280433" cy="1604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343400"/>
            <a:ext cx="2057400"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248610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4524315"/>
          </a:xfrm>
          <a:prstGeom prst="rect">
            <a:avLst/>
          </a:prstGeom>
          <a:noFill/>
        </p:spPr>
        <p:txBody>
          <a:bodyPr wrap="square" rtlCol="0">
            <a:spAutoFit/>
          </a:bodyPr>
          <a:lstStyle/>
          <a:p>
            <a:pPr algn="ctr"/>
            <a:r>
              <a:rPr lang="en-US" u="sng" dirty="0"/>
              <a:t>Selected By ETs (Book, c 2015)</a:t>
            </a:r>
          </a:p>
          <a:p>
            <a:pPr algn="ctr"/>
            <a:endParaRPr lang="en-US" dirty="0"/>
          </a:p>
          <a:p>
            <a:pPr algn="ctr"/>
            <a:r>
              <a:rPr lang="en-US" dirty="0"/>
              <a:t>Lots of Information Regarding the Apollo Program (p 410)</a:t>
            </a:r>
          </a:p>
          <a:p>
            <a:pPr algn="ctr"/>
            <a:endParaRPr lang="en-US" dirty="0"/>
          </a:p>
          <a:p>
            <a:pPr algn="ctr"/>
            <a:r>
              <a:rPr lang="en-US" dirty="0"/>
              <a:t>October 11 [?], 1968, Apollo 7, In Stable Moon Orbit</a:t>
            </a:r>
          </a:p>
          <a:p>
            <a:pPr algn="ctr"/>
            <a:endParaRPr lang="en-US" dirty="0"/>
          </a:p>
          <a:p>
            <a:pPr algn="ctr"/>
            <a:r>
              <a:rPr lang="en-US" dirty="0"/>
              <a:t>Walter Cunningham radioed to Houston Control,</a:t>
            </a:r>
          </a:p>
          <a:p>
            <a:pPr algn="ctr"/>
            <a:r>
              <a:rPr lang="en-US" dirty="0"/>
              <a:t>“There is a Santa Claus and Mrs. Claus, too, sir.”</a:t>
            </a:r>
          </a:p>
          <a:p>
            <a:pPr algn="ctr"/>
            <a:r>
              <a:rPr lang="en-US" dirty="0"/>
              <a:t>Santa Claus is code for UFO.</a:t>
            </a:r>
          </a:p>
          <a:p>
            <a:pPr algn="ctr"/>
            <a:r>
              <a:rPr lang="en-US" dirty="0"/>
              <a:t>Houston said, “You were instructed not to discuss that.”</a:t>
            </a:r>
          </a:p>
          <a:p>
            <a:pPr algn="ctr"/>
            <a:r>
              <a:rPr lang="en-US" dirty="0"/>
              <a:t>Commander Schirra said, “Look at the size of those alien ships!”</a:t>
            </a:r>
          </a:p>
          <a:p>
            <a:pPr algn="ctr"/>
            <a:r>
              <a:rPr lang="en-US" dirty="0"/>
              <a:t>Cunningham added, “Our cameras are programmed to automatically focus </a:t>
            </a:r>
          </a:p>
          <a:p>
            <a:pPr algn="ctr"/>
            <a:r>
              <a:rPr lang="en-US" dirty="0"/>
              <a:t>on any incoming vehicle; they will record all of that.”</a:t>
            </a:r>
          </a:p>
          <a:p>
            <a:pPr algn="ctr"/>
            <a:r>
              <a:rPr lang="en-US" dirty="0"/>
              <a:t>Schirra said, “Damn, hit the replay.”</a:t>
            </a:r>
          </a:p>
          <a:p>
            <a:pPr algn="ctr"/>
            <a:r>
              <a:rPr lang="en-US" dirty="0"/>
              <a:t>“We got it all, sir.”</a:t>
            </a:r>
          </a:p>
          <a:p>
            <a:pPr algn="ctr"/>
            <a:endParaRPr lang="en-US" dirty="0"/>
          </a:p>
        </p:txBody>
      </p:sp>
    </p:spTree>
    <p:extLst>
      <p:ext uri="{BB962C8B-B14F-4D97-AF65-F5344CB8AC3E}">
        <p14:creationId xmlns:p14="http://schemas.microsoft.com/office/powerpoint/2010/main" val="151989775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3970318"/>
          </a:xfrm>
          <a:prstGeom prst="rect">
            <a:avLst/>
          </a:prstGeom>
          <a:noFill/>
        </p:spPr>
        <p:txBody>
          <a:bodyPr wrap="square" rtlCol="0">
            <a:spAutoFit/>
          </a:bodyPr>
          <a:lstStyle/>
          <a:p>
            <a:pPr algn="ctr"/>
            <a:r>
              <a:rPr lang="en-US" u="sng" dirty="0"/>
              <a:t>Selected By ETs (Book, c 2015)</a:t>
            </a:r>
          </a:p>
          <a:p>
            <a:pPr algn="ctr"/>
            <a:endParaRPr lang="en-US" dirty="0"/>
          </a:p>
          <a:p>
            <a:pPr algn="ctr"/>
            <a:r>
              <a:rPr lang="en-US" dirty="0"/>
              <a:t>Lots of Information Regarding the Apollo Program (p 411)</a:t>
            </a:r>
          </a:p>
          <a:p>
            <a:pPr algn="ctr"/>
            <a:endParaRPr lang="en-US" dirty="0"/>
          </a:p>
          <a:p>
            <a:pPr algn="ctr"/>
            <a:r>
              <a:rPr lang="en-US" dirty="0"/>
              <a:t>On December 21, 1968, the author gets a phone call:</a:t>
            </a:r>
          </a:p>
          <a:p>
            <a:pPr algn="ctr"/>
            <a:r>
              <a:rPr lang="en-US" dirty="0"/>
              <a:t>“Bill get your ass over here right now, you SOB; you were right, </a:t>
            </a:r>
          </a:p>
          <a:p>
            <a:pPr algn="ctr"/>
            <a:r>
              <a:rPr lang="en-US" dirty="0"/>
              <a:t>those bastards have got bases on our Moon.”</a:t>
            </a:r>
          </a:p>
          <a:p>
            <a:pPr algn="ctr"/>
            <a:r>
              <a:rPr lang="en-US" dirty="0"/>
              <a:t>He said: “You mean Admiral Sergei Gorbashev, sir?”</a:t>
            </a:r>
          </a:p>
          <a:p>
            <a:pPr algn="ctr"/>
            <a:r>
              <a:rPr lang="en-US" dirty="0"/>
              <a:t>“No, you ****, aliens!”</a:t>
            </a:r>
          </a:p>
          <a:p>
            <a:pPr algn="ctr"/>
            <a:endParaRPr lang="en-US" dirty="0"/>
          </a:p>
          <a:p>
            <a:pPr algn="ctr"/>
            <a:r>
              <a:rPr lang="en-US" dirty="0"/>
              <a:t>“As I explained to them – Lunar Orbiter II and III – </a:t>
            </a:r>
          </a:p>
          <a:p>
            <a:pPr algn="ctr"/>
            <a:r>
              <a:rPr lang="en-US" dirty="0"/>
              <a:t>had reportedly many photos of decaying artificial cities on the Moon. </a:t>
            </a:r>
          </a:p>
          <a:p>
            <a:pPr algn="ctr"/>
            <a:r>
              <a:rPr lang="en-US" dirty="0"/>
              <a:t>I also told them that these photographs have remained classified.”</a:t>
            </a:r>
          </a:p>
          <a:p>
            <a:pPr algn="ctr"/>
            <a:endParaRPr lang="en-US" dirty="0"/>
          </a:p>
        </p:txBody>
      </p:sp>
    </p:spTree>
    <p:extLst>
      <p:ext uri="{BB962C8B-B14F-4D97-AF65-F5344CB8AC3E}">
        <p14:creationId xmlns:p14="http://schemas.microsoft.com/office/powerpoint/2010/main" val="20871930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3693319"/>
          </a:xfrm>
          <a:prstGeom prst="rect">
            <a:avLst/>
          </a:prstGeom>
          <a:noFill/>
        </p:spPr>
        <p:txBody>
          <a:bodyPr wrap="square" rtlCol="0">
            <a:spAutoFit/>
          </a:bodyPr>
          <a:lstStyle/>
          <a:p>
            <a:pPr algn="ctr"/>
            <a:r>
              <a:rPr lang="en-US" u="sng" dirty="0"/>
              <a:t>Selected By ETs (Book, c 2015)</a:t>
            </a:r>
          </a:p>
          <a:p>
            <a:pPr algn="ctr"/>
            <a:endParaRPr lang="en-US" dirty="0"/>
          </a:p>
          <a:p>
            <a:pPr algn="ctr"/>
            <a:r>
              <a:rPr lang="en-US" dirty="0"/>
              <a:t>Lots of Information Regarding the Apollo Program (pp 414-415)</a:t>
            </a:r>
          </a:p>
          <a:p>
            <a:pPr algn="ctr"/>
            <a:endParaRPr lang="en-US" dirty="0"/>
          </a:p>
          <a:p>
            <a:pPr algn="ctr"/>
            <a:r>
              <a:rPr lang="en-US" dirty="0"/>
              <a:t>“The alien voice was very clear. </a:t>
            </a:r>
          </a:p>
          <a:p>
            <a:pPr algn="ctr"/>
            <a:endParaRPr lang="en-US" dirty="0"/>
          </a:p>
          <a:p>
            <a:pPr algn="ctr"/>
            <a:r>
              <a:rPr lang="en-US" dirty="0"/>
              <a:t>Finish a total of six of your Apollo missions; </a:t>
            </a:r>
          </a:p>
          <a:p>
            <a:pPr algn="ctr"/>
            <a:r>
              <a:rPr lang="en-US" dirty="0"/>
              <a:t>Take your photos, pick up some rocks, go home, and don’t come back.”</a:t>
            </a:r>
          </a:p>
          <a:p>
            <a:pPr algn="ctr"/>
            <a:endParaRPr lang="en-US" dirty="0"/>
          </a:p>
          <a:p>
            <a:pPr algn="ctr"/>
            <a:r>
              <a:rPr lang="en-US" dirty="0"/>
              <a:t>The NO TRESSPASSING sign went up. </a:t>
            </a:r>
          </a:p>
          <a:p>
            <a:pPr algn="ctr"/>
            <a:r>
              <a:rPr lang="en-US" dirty="0"/>
              <a:t>With the programs over, everybody went home, and </a:t>
            </a:r>
          </a:p>
          <a:p>
            <a:pPr algn="ctr"/>
            <a:r>
              <a:rPr lang="en-US" dirty="0"/>
              <a:t>nearly 400,000 NASA and contractor employees got their pink slip.”</a:t>
            </a:r>
          </a:p>
          <a:p>
            <a:pPr algn="ctr"/>
            <a:endParaRPr lang="en-US" dirty="0"/>
          </a:p>
        </p:txBody>
      </p:sp>
    </p:spTree>
    <p:extLst>
      <p:ext uri="{BB962C8B-B14F-4D97-AF65-F5344CB8AC3E}">
        <p14:creationId xmlns:p14="http://schemas.microsoft.com/office/powerpoint/2010/main" val="349581956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5078313"/>
          </a:xfrm>
          <a:prstGeom prst="rect">
            <a:avLst/>
          </a:prstGeom>
          <a:noFill/>
        </p:spPr>
        <p:txBody>
          <a:bodyPr wrap="square" rtlCol="0">
            <a:spAutoFit/>
          </a:bodyPr>
          <a:lstStyle/>
          <a:p>
            <a:pPr algn="ctr"/>
            <a:r>
              <a:rPr lang="en-US" u="sng" dirty="0"/>
              <a:t>Selected By ETs (Book, c 2015)</a:t>
            </a:r>
          </a:p>
          <a:p>
            <a:pPr algn="ctr"/>
            <a:endParaRPr lang="en-US" dirty="0"/>
          </a:p>
          <a:p>
            <a:pPr algn="ctr"/>
            <a:r>
              <a:rPr lang="en-US" dirty="0"/>
              <a:t>Sea of Tranquility (p 417)</a:t>
            </a:r>
          </a:p>
          <a:p>
            <a:pPr algn="ctr"/>
            <a:endParaRPr lang="en-US" dirty="0"/>
          </a:p>
          <a:p>
            <a:pPr algn="ctr"/>
            <a:r>
              <a:rPr lang="en-US" dirty="0"/>
              <a:t>“NASA was attempting to find the most interesting location for our astronauts to land. </a:t>
            </a:r>
          </a:p>
          <a:p>
            <a:pPr algn="ctr"/>
            <a:r>
              <a:rPr lang="en-US" dirty="0"/>
              <a:t>…in a specific area within the Sea of Tranquility.</a:t>
            </a:r>
          </a:p>
          <a:p>
            <a:pPr algn="ctr"/>
            <a:r>
              <a:rPr lang="en-US" dirty="0"/>
              <a:t>These objects were arranged similar in plan to the Egyptian pyramids and the three stars of Orion. </a:t>
            </a:r>
          </a:p>
          <a:p>
            <a:pPr algn="ctr"/>
            <a:r>
              <a:rPr lang="en-US" dirty="0"/>
              <a:t>What is most interesting is that NASA picked that location </a:t>
            </a:r>
          </a:p>
          <a:p>
            <a:pPr algn="ctr"/>
            <a:r>
              <a:rPr lang="en-US" dirty="0"/>
              <a:t>for our first landing.”</a:t>
            </a:r>
          </a:p>
          <a:p>
            <a:pPr algn="ctr"/>
            <a:endParaRPr lang="en-US" dirty="0"/>
          </a:p>
          <a:p>
            <a:pPr algn="ctr"/>
            <a:r>
              <a:rPr lang="en-US" dirty="0">
                <a:hlinkClick r:id="rId2"/>
              </a:rPr>
              <a:t>http://www.astrosurf.com/lunascan/argosy_cuspids.htm</a:t>
            </a:r>
            <a:endParaRPr lang="en-US" dirty="0"/>
          </a:p>
          <a:p>
            <a:pPr algn="ctr"/>
            <a:endParaRPr lang="en-US" dirty="0"/>
          </a:p>
          <a:p>
            <a:pPr algn="ctr"/>
            <a:r>
              <a:rPr lang="en-US" dirty="0"/>
              <a:t>[Remember to mention the crosses etched into the </a:t>
            </a:r>
          </a:p>
          <a:p>
            <a:pPr algn="ctr"/>
            <a:r>
              <a:rPr lang="en-US" dirty="0"/>
              <a:t>glass faceplates on the Apollo cameras –</a:t>
            </a:r>
          </a:p>
          <a:p>
            <a:pPr algn="ctr"/>
            <a:r>
              <a:rPr lang="en-US" u="sng" dirty="0"/>
              <a:t>Later missing</a:t>
            </a:r>
            <a:r>
              <a:rPr lang="en-US" dirty="0"/>
              <a:t> when NASA blacked out portions of the Moon photos! ]</a:t>
            </a:r>
          </a:p>
          <a:p>
            <a:pPr algn="ctr"/>
            <a:r>
              <a:rPr lang="en-US" dirty="0"/>
              <a:t>[PS – The Hubble Telescope CAN photograph the Moon…]</a:t>
            </a:r>
          </a:p>
        </p:txBody>
      </p:sp>
    </p:spTree>
    <p:extLst>
      <p:ext uri="{BB962C8B-B14F-4D97-AF65-F5344CB8AC3E}">
        <p14:creationId xmlns:p14="http://schemas.microsoft.com/office/powerpoint/2010/main" val="421579177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1754326"/>
          </a:xfrm>
          <a:prstGeom prst="rect">
            <a:avLst/>
          </a:prstGeom>
          <a:noFill/>
        </p:spPr>
        <p:txBody>
          <a:bodyPr wrap="square" rtlCol="0">
            <a:spAutoFit/>
          </a:bodyPr>
          <a:lstStyle/>
          <a:p>
            <a:pPr algn="ctr"/>
            <a:r>
              <a:rPr lang="en-US" dirty="0"/>
              <a:t>Selected By ETs (Book, c 2015)</a:t>
            </a:r>
          </a:p>
          <a:p>
            <a:pPr algn="ctr"/>
            <a:endParaRPr lang="en-US" dirty="0"/>
          </a:p>
          <a:p>
            <a:pPr algn="ctr"/>
            <a:r>
              <a:rPr lang="en-US" dirty="0"/>
              <a:t>Sea of Tranquility (p 417)</a:t>
            </a:r>
          </a:p>
          <a:p>
            <a:pPr algn="ctr"/>
            <a:r>
              <a:rPr lang="en-US" dirty="0">
                <a:hlinkClick r:id="rId2"/>
              </a:rPr>
              <a:t>http://www.astrosurf.com/lunascan/argosy_cuspids.htm</a:t>
            </a:r>
            <a:endParaRPr lang="en-US" dirty="0"/>
          </a:p>
          <a:p>
            <a:pPr algn="ctr"/>
            <a:endParaRPr lang="en-US" dirty="0"/>
          </a:p>
          <a:p>
            <a:pPr algn="ct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981200"/>
            <a:ext cx="3267075" cy="4560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859872"/>
            <a:ext cx="3075074" cy="469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547331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5909310"/>
          </a:xfrm>
          <a:prstGeom prst="rect">
            <a:avLst/>
          </a:prstGeom>
          <a:noFill/>
        </p:spPr>
        <p:txBody>
          <a:bodyPr wrap="square" rtlCol="0">
            <a:spAutoFit/>
          </a:bodyPr>
          <a:lstStyle/>
          <a:p>
            <a:pPr algn="ctr"/>
            <a:r>
              <a:rPr lang="en-US" b="1" u="sng" dirty="0"/>
              <a:t>Status – UFO</a:t>
            </a:r>
          </a:p>
          <a:p>
            <a:pPr algn="ctr"/>
            <a:endParaRPr lang="en-US" dirty="0"/>
          </a:p>
          <a:p>
            <a:pPr algn="ctr"/>
            <a:r>
              <a:rPr lang="en-US" dirty="0"/>
              <a:t>Photographed and Described for Thousands of Years</a:t>
            </a:r>
          </a:p>
          <a:p>
            <a:pPr algn="ctr"/>
            <a:r>
              <a:rPr lang="en-US" dirty="0"/>
              <a:t>In ALL Ancient Writings</a:t>
            </a:r>
          </a:p>
          <a:p>
            <a:pPr algn="ctr"/>
            <a:r>
              <a:rPr lang="en-US" dirty="0"/>
              <a:t>In Bible and Religious Paintings</a:t>
            </a:r>
          </a:p>
          <a:p>
            <a:pPr algn="ctr"/>
            <a:r>
              <a:rPr lang="en-US" dirty="0"/>
              <a:t>Their Back!</a:t>
            </a:r>
          </a:p>
          <a:p>
            <a:pPr algn="ctr"/>
            <a:r>
              <a:rPr lang="en-US" dirty="0"/>
              <a:t>[They Never Left!...]</a:t>
            </a:r>
          </a:p>
          <a:p>
            <a:pPr algn="ctr"/>
            <a:r>
              <a:rPr lang="en-US" dirty="0"/>
              <a:t>We have photos  from the Moon!</a:t>
            </a:r>
          </a:p>
          <a:p>
            <a:pPr algn="ctr"/>
            <a:r>
              <a:rPr lang="en-US" dirty="0"/>
              <a:t>NASA and the DOD are Classified (Perhaps rightfully so…)</a:t>
            </a:r>
          </a:p>
          <a:p>
            <a:pPr algn="ctr"/>
            <a:endParaRPr lang="en-US" dirty="0"/>
          </a:p>
          <a:p>
            <a:pPr algn="ctr"/>
            <a:r>
              <a:rPr lang="en-US" dirty="0"/>
              <a:t>Many UFO Shapes, Many Sizes (3 feet to over a mile)</a:t>
            </a:r>
          </a:p>
          <a:p>
            <a:pPr algn="ctr"/>
            <a:r>
              <a:rPr lang="en-US" dirty="0"/>
              <a:t>EM/Radiation Dangers, Immediate, and Lingering Effects</a:t>
            </a:r>
          </a:p>
          <a:p>
            <a:pPr algn="ctr"/>
            <a:endParaRPr lang="en-US" dirty="0"/>
          </a:p>
          <a:p>
            <a:pPr algn="ctr"/>
            <a:r>
              <a:rPr lang="en-US" dirty="0"/>
              <a:t>Different Groups of ETs (Over 50)</a:t>
            </a:r>
          </a:p>
          <a:p>
            <a:pPr algn="ctr"/>
            <a:r>
              <a:rPr lang="en-US" dirty="0"/>
              <a:t>Different Appearances, Different Agendas</a:t>
            </a:r>
          </a:p>
          <a:p>
            <a:pPr algn="ctr"/>
            <a:r>
              <a:rPr lang="en-US" dirty="0"/>
              <a:t>Are some of them teaching us?</a:t>
            </a:r>
          </a:p>
          <a:p>
            <a:pPr algn="ctr"/>
            <a:r>
              <a:rPr lang="en-US" dirty="0"/>
              <a:t>Can we chose to learn?</a:t>
            </a:r>
          </a:p>
          <a:p>
            <a:pPr algn="ctr"/>
            <a:endParaRPr lang="en-US" dirty="0"/>
          </a:p>
          <a:p>
            <a:pPr algn="ctr"/>
            <a:r>
              <a:rPr lang="en-US" u="sng" dirty="0"/>
              <a:t>It is time to chose a side.</a:t>
            </a:r>
          </a:p>
          <a:p>
            <a:pPr algn="ctr"/>
            <a:endParaRPr lang="en-US" dirty="0"/>
          </a:p>
          <a:p>
            <a:pPr algn="ctr"/>
            <a:endParaRPr lang="en-US" dirty="0"/>
          </a:p>
        </p:txBody>
      </p:sp>
    </p:spTree>
    <p:extLst>
      <p:ext uri="{BB962C8B-B14F-4D97-AF65-F5344CB8AC3E}">
        <p14:creationId xmlns:p14="http://schemas.microsoft.com/office/powerpoint/2010/main" val="108798803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646331"/>
          </a:xfrm>
          <a:prstGeom prst="rect">
            <a:avLst/>
          </a:prstGeom>
          <a:noFill/>
        </p:spPr>
        <p:txBody>
          <a:bodyPr wrap="square" rtlCol="0">
            <a:spAutoFit/>
          </a:bodyPr>
          <a:lstStyle/>
          <a:p>
            <a:pPr algn="ctr"/>
            <a:r>
              <a:rPr lang="en-US" b="1" u="sng" dirty="0"/>
              <a:t>Politics and Life in the USA Today</a:t>
            </a:r>
          </a:p>
          <a:p>
            <a:pPr algn="ctr"/>
            <a:r>
              <a:rPr lang="en-US" dirty="0"/>
              <a:t> </a:t>
            </a:r>
          </a:p>
        </p:txBody>
      </p:sp>
    </p:spTree>
    <p:extLst>
      <p:ext uri="{BB962C8B-B14F-4D97-AF65-F5344CB8AC3E}">
        <p14:creationId xmlns:p14="http://schemas.microsoft.com/office/powerpoint/2010/main" val="758224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923330"/>
          </a:xfrm>
          <a:prstGeom prst="rect">
            <a:avLst/>
          </a:prstGeom>
          <a:noFill/>
        </p:spPr>
        <p:txBody>
          <a:bodyPr wrap="square" rtlCol="0">
            <a:spAutoFit/>
          </a:bodyPr>
          <a:lstStyle/>
          <a:p>
            <a:pPr algn="ctr"/>
            <a:r>
              <a:rPr lang="en-US" b="1" u="sng" dirty="0"/>
              <a:t>The Problem of the 9 Dots – GIVE UP?</a:t>
            </a:r>
          </a:p>
          <a:p>
            <a:pPr algn="ctr"/>
            <a:endParaRPr lang="en-US" dirty="0"/>
          </a:p>
          <a:p>
            <a:endParaRPr lang="en-US" dirty="0"/>
          </a:p>
        </p:txBody>
      </p:sp>
    </p:spTree>
    <p:extLst>
      <p:ext uri="{BB962C8B-B14F-4D97-AF65-F5344CB8AC3E}">
        <p14:creationId xmlns:p14="http://schemas.microsoft.com/office/powerpoint/2010/main" val="183721311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646331"/>
          </a:xfrm>
          <a:prstGeom prst="rect">
            <a:avLst/>
          </a:prstGeom>
          <a:noFill/>
        </p:spPr>
        <p:txBody>
          <a:bodyPr wrap="square" rtlCol="0">
            <a:spAutoFit/>
          </a:bodyPr>
          <a:lstStyle/>
          <a:p>
            <a:pPr algn="ctr"/>
            <a:r>
              <a:rPr lang="en-US" b="1" u="sng" dirty="0"/>
              <a:t>USA Corporations</a:t>
            </a:r>
          </a:p>
          <a:p>
            <a:pPr algn="ctr"/>
            <a:r>
              <a:rPr lang="en-US" dirty="0"/>
              <a:t> </a:t>
            </a:r>
          </a:p>
        </p:txBody>
      </p:sp>
      <p:sp>
        <p:nvSpPr>
          <p:cNvPr id="3" name="TextBox 2"/>
          <p:cNvSpPr txBox="1"/>
          <p:nvPr/>
        </p:nvSpPr>
        <p:spPr>
          <a:xfrm>
            <a:off x="914401" y="1219200"/>
            <a:ext cx="7315200" cy="4678204"/>
          </a:xfrm>
          <a:prstGeom prst="rect">
            <a:avLst/>
          </a:prstGeom>
          <a:noFill/>
        </p:spPr>
        <p:txBody>
          <a:bodyPr wrap="square" rtlCol="0">
            <a:spAutoFit/>
          </a:bodyPr>
          <a:lstStyle/>
          <a:p>
            <a:r>
              <a:rPr lang="en-US" sz="1400" dirty="0"/>
              <a:t>In the beginning the </a:t>
            </a:r>
          </a:p>
          <a:p>
            <a:r>
              <a:rPr lang="en-US" sz="1400" b="1" dirty="0"/>
              <a:t>Virginia Trading Company</a:t>
            </a:r>
            <a:endParaRPr lang="en-US" sz="1400" dirty="0"/>
          </a:p>
          <a:p>
            <a:r>
              <a:rPr lang="en-US" sz="1400" dirty="0"/>
              <a:t>Financed the expansion into the New World others joined to form the</a:t>
            </a:r>
          </a:p>
          <a:p>
            <a:r>
              <a:rPr lang="en-US" sz="1400" b="1" dirty="0"/>
              <a:t>United States (Trading Company)</a:t>
            </a:r>
            <a:endParaRPr lang="en-US" sz="1400" dirty="0"/>
          </a:p>
          <a:p>
            <a:r>
              <a:rPr lang="en-US" sz="1400" dirty="0"/>
              <a:t>Bankrupted by Lincoln in 1863 and others emerged, chief among them</a:t>
            </a:r>
          </a:p>
          <a:p>
            <a:r>
              <a:rPr lang="en-US" sz="1400" b="1" dirty="0"/>
              <a:t>The United States of America, Inc.</a:t>
            </a:r>
            <a:r>
              <a:rPr lang="en-US" sz="1400" dirty="0"/>
              <a:t>, the</a:t>
            </a:r>
          </a:p>
          <a:p>
            <a:r>
              <a:rPr lang="en-US" sz="1400" b="1" dirty="0"/>
              <a:t>District of Columbia Municipal Corporation</a:t>
            </a:r>
            <a:r>
              <a:rPr lang="en-US" sz="1400" dirty="0"/>
              <a:t>, and the </a:t>
            </a:r>
          </a:p>
          <a:p>
            <a:r>
              <a:rPr lang="en-US" sz="1400" b="1" dirty="0"/>
              <a:t>United States of America, Inc.</a:t>
            </a:r>
            <a:endParaRPr lang="en-US" sz="1400" dirty="0"/>
          </a:p>
          <a:p>
            <a:r>
              <a:rPr lang="en-US" sz="1400" dirty="0"/>
              <a:t>All of which were bankrupted and/or morphed into still other corporate entities.</a:t>
            </a:r>
          </a:p>
          <a:p>
            <a:r>
              <a:rPr lang="en-US" sz="1400" dirty="0"/>
              <a:t>It was the United States of America, Inc. that Franklin Delano Roosevelt bankrupted in 1933 and which stayed in reorganization until 1999.</a:t>
            </a:r>
          </a:p>
          <a:p>
            <a:r>
              <a:rPr lang="en-US" sz="1400" b="1" dirty="0"/>
              <a:t>WASHINGTON DC MUNICIPALITY</a:t>
            </a:r>
            <a:r>
              <a:rPr lang="en-US" sz="1400" dirty="0"/>
              <a:t>, one of the most corrupt and inefficient governments to ever exist on planet Earth, and from 1944 onward, we have suffered all the slime-ball tactics of the </a:t>
            </a:r>
          </a:p>
          <a:p>
            <a:r>
              <a:rPr lang="en-US" sz="1400" b="1" dirty="0"/>
              <a:t>UNITED STATES, INC.,</a:t>
            </a:r>
            <a:r>
              <a:rPr lang="en-US" sz="1400" dirty="0"/>
              <a:t> a French-sponsored IMF spin-off, here on our soil acting as the colluding partner to the </a:t>
            </a:r>
            <a:r>
              <a:rPr lang="en-US" sz="1400" u="sng" dirty="0"/>
              <a:t>United States of America, Inc., during its bankruptcy reorganization from 1944 to 1999 and since then operating as the overall "service provider" under March of 2015 when it finally went insolvent and couldn't even pay the interest on its debts.</a:t>
            </a:r>
          </a:p>
          <a:p>
            <a:r>
              <a:rPr lang="en-US" sz="1400" u="sng" dirty="0"/>
              <a:t>Since then we have had yet another one of the "governmental services corporations" go bankrupt, this one calling itself</a:t>
            </a:r>
          </a:p>
          <a:p>
            <a:r>
              <a:rPr lang="en-US" sz="1400" b="1" dirty="0"/>
              <a:t>THE UNITED STATES OF AMERICA, INC. </a:t>
            </a:r>
            <a:endParaRPr lang="en-US" sz="1400" dirty="0"/>
          </a:p>
          <a:p>
            <a:endParaRPr lang="en-US" dirty="0"/>
          </a:p>
        </p:txBody>
      </p:sp>
    </p:spTree>
    <p:extLst>
      <p:ext uri="{BB962C8B-B14F-4D97-AF65-F5344CB8AC3E}">
        <p14:creationId xmlns:p14="http://schemas.microsoft.com/office/powerpoint/2010/main" val="175736215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308324"/>
          </a:xfrm>
          <a:prstGeom prst="rect">
            <a:avLst/>
          </a:prstGeom>
          <a:noFill/>
        </p:spPr>
        <p:txBody>
          <a:bodyPr wrap="square" rtlCol="0">
            <a:spAutoFit/>
          </a:bodyPr>
          <a:lstStyle/>
          <a:p>
            <a:pPr algn="ctr"/>
            <a:r>
              <a:rPr lang="en-US" u="sng" dirty="0"/>
              <a:t>The Grand Plan (1998)</a:t>
            </a:r>
            <a:endParaRPr lang="en-US" b="1" u="sng"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11266" name="Picture 2" descr="D:\$$ Data Folder on Data Disc D\$$ Patrick Bailey\!   a_Clip Art for Energy and UFOs\! TT Presentation - Fixed Pics\The Grand Chessboar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72645" y="1219200"/>
            <a:ext cx="3398710" cy="51609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876800" y="1219200"/>
            <a:ext cx="1394555" cy="62076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8944480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7294305"/>
          </a:xfrm>
          <a:prstGeom prst="rect">
            <a:avLst/>
          </a:prstGeom>
          <a:noFill/>
        </p:spPr>
        <p:txBody>
          <a:bodyPr wrap="square" rtlCol="0">
            <a:spAutoFit/>
          </a:bodyPr>
          <a:lstStyle/>
          <a:p>
            <a:pPr algn="ctr"/>
            <a:r>
              <a:rPr lang="en-US" u="sng" dirty="0"/>
              <a:t>The US Government is Classified</a:t>
            </a:r>
          </a:p>
          <a:p>
            <a:pPr algn="ctr"/>
            <a:endParaRPr lang="en-US" u="sng" dirty="0"/>
          </a:p>
          <a:p>
            <a:pPr algn="ctr"/>
            <a:r>
              <a:rPr lang="en-US" dirty="0"/>
              <a:t>The “United States of America, Inc.” corp. went Bankrupt in 1933.</a:t>
            </a:r>
          </a:p>
          <a:p>
            <a:pPr algn="ctr"/>
            <a:endParaRPr lang="en-US" dirty="0"/>
          </a:p>
          <a:p>
            <a:pPr algn="ctr"/>
            <a:r>
              <a:rPr lang="en-US" dirty="0"/>
              <a:t>War Powers Act of 1933 = </a:t>
            </a:r>
          </a:p>
          <a:p>
            <a:pPr algn="ctr"/>
            <a:r>
              <a:rPr lang="en-US" dirty="0"/>
              <a:t>We are Still Now in a “State of National Emergency:</a:t>
            </a:r>
          </a:p>
          <a:p>
            <a:pPr algn="ctr"/>
            <a:endParaRPr lang="en-US" dirty="0"/>
          </a:p>
          <a:p>
            <a:pPr algn="ctr"/>
            <a:r>
              <a:rPr lang="en-US" dirty="0"/>
              <a:t>Classified Presidential Executive Orders</a:t>
            </a:r>
          </a:p>
          <a:p>
            <a:pPr algn="ctr"/>
            <a:endParaRPr lang="en-US" dirty="0"/>
          </a:p>
          <a:p>
            <a:pPr algn="ctr"/>
            <a:r>
              <a:rPr lang="en-US" dirty="0"/>
              <a:t>Classified Congress Meetings</a:t>
            </a:r>
          </a:p>
          <a:p>
            <a:pPr algn="ctr"/>
            <a:endParaRPr lang="en-US" dirty="0"/>
          </a:p>
          <a:p>
            <a:pPr algn="ctr"/>
            <a:r>
              <a:rPr lang="en-US" dirty="0"/>
              <a:t>Classified Federal Government Agencies</a:t>
            </a:r>
          </a:p>
          <a:p>
            <a:pPr algn="ctr"/>
            <a:r>
              <a:rPr lang="en-US" dirty="0"/>
              <a:t>NASA</a:t>
            </a:r>
          </a:p>
          <a:p>
            <a:pPr algn="ctr"/>
            <a:r>
              <a:rPr lang="en-US" dirty="0"/>
              <a:t>FBI</a:t>
            </a:r>
          </a:p>
          <a:p>
            <a:pPr algn="ctr"/>
            <a:r>
              <a:rPr lang="en-US" dirty="0"/>
              <a:t>CIA</a:t>
            </a:r>
          </a:p>
          <a:p>
            <a:pPr algn="ctr"/>
            <a:r>
              <a:rPr lang="en-US" dirty="0"/>
              <a:t>DHS</a:t>
            </a:r>
          </a:p>
          <a:p>
            <a:pPr algn="ctr"/>
            <a:endParaRPr lang="en-US" dirty="0"/>
          </a:p>
          <a:p>
            <a:pPr algn="ctr"/>
            <a:r>
              <a:rPr lang="en-US" dirty="0"/>
              <a:t>Vested Interests are Still Winning!</a:t>
            </a:r>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98736162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4801314"/>
          </a:xfrm>
          <a:prstGeom prst="rect">
            <a:avLst/>
          </a:prstGeom>
          <a:noFill/>
        </p:spPr>
        <p:txBody>
          <a:bodyPr wrap="square" rtlCol="0">
            <a:spAutoFit/>
          </a:bodyPr>
          <a:lstStyle/>
          <a:p>
            <a:pPr algn="ctr"/>
            <a:r>
              <a:rPr lang="en-US" u="sng" dirty="0"/>
              <a:t>The US Government is Classified</a:t>
            </a:r>
          </a:p>
          <a:p>
            <a:pPr algn="ctr"/>
            <a:endParaRPr lang="en-US" u="sng" dirty="0"/>
          </a:p>
          <a:p>
            <a:pPr algn="ctr"/>
            <a:r>
              <a:rPr lang="en-US" dirty="0"/>
              <a:t>War Powers Act of 1933 = </a:t>
            </a:r>
          </a:p>
          <a:p>
            <a:pPr algn="ctr"/>
            <a:r>
              <a:rPr lang="en-US" dirty="0"/>
              <a:t>We are Still Now in a “State of National Emergency:</a:t>
            </a:r>
          </a:p>
          <a:p>
            <a:pPr algn="ctr"/>
            <a:endParaRPr lang="en-US" dirty="0"/>
          </a:p>
          <a:p>
            <a:pPr algn="ctr"/>
            <a:r>
              <a:rPr lang="en-US" dirty="0"/>
              <a:t>And the Suspending of “The Constitution”</a:t>
            </a:r>
          </a:p>
          <a:p>
            <a:pPr algn="ctr"/>
            <a:endParaRPr lang="en-US" dirty="0"/>
          </a:p>
          <a:p>
            <a:pPr algn="ctr"/>
            <a:r>
              <a:rPr lang="en-US" dirty="0"/>
              <a:t>--- Actively Suppressed! ---</a:t>
            </a:r>
          </a:p>
          <a:p>
            <a:pPr algn="ctr"/>
            <a:endParaRPr lang="en-US" dirty="0"/>
          </a:p>
          <a:p>
            <a:pPr algn="ctr"/>
            <a:r>
              <a:rPr lang="en-US" dirty="0"/>
              <a:t>THE US CONSTITUTION AND WAR AND EMERGENCY POWERS</a:t>
            </a:r>
          </a:p>
          <a:p>
            <a:pPr algn="ctr"/>
            <a:r>
              <a:rPr lang="en-US" dirty="0"/>
              <a:t>A SUMMARY REPORT ON THE NATIONAL EMERGENCY </a:t>
            </a:r>
          </a:p>
          <a:p>
            <a:pPr algn="ctr"/>
            <a:r>
              <a:rPr lang="en-US" dirty="0"/>
              <a:t>IN THE UNITED STATES OF AMERICA</a:t>
            </a:r>
          </a:p>
          <a:p>
            <a:pPr algn="ctr"/>
            <a:endParaRPr lang="en-US" dirty="0"/>
          </a:p>
          <a:p>
            <a:pPr algn="ctr"/>
            <a:r>
              <a:rPr lang="en-US" dirty="0">
                <a:hlinkClick r:id="rId2"/>
              </a:rPr>
              <a:t>http://www.padrak.com/paperfiles/bailey_082414.pdf</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258054575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862322"/>
          </a:xfrm>
          <a:prstGeom prst="rect">
            <a:avLst/>
          </a:prstGeom>
          <a:noFill/>
        </p:spPr>
        <p:txBody>
          <a:bodyPr wrap="square" rtlCol="0">
            <a:spAutoFit/>
          </a:bodyPr>
          <a:lstStyle/>
          <a:p>
            <a:pPr algn="ctr"/>
            <a:r>
              <a:rPr lang="en-US" b="1" u="sng" dirty="0"/>
              <a:t>Learn from Perry Mason</a:t>
            </a:r>
          </a:p>
          <a:p>
            <a:pPr algn="ctr"/>
            <a:endParaRPr lang="en-US" b="1" u="sng" dirty="0"/>
          </a:p>
          <a:p>
            <a:pPr algn="ctr"/>
            <a:r>
              <a:rPr lang="en-US" dirty="0"/>
              <a:t>Where is Evidence for a Trial Logged In and Stored?</a:t>
            </a:r>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4500" y="1828800"/>
            <a:ext cx="2802398" cy="4733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960951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7017306"/>
          </a:xfrm>
          <a:prstGeom prst="rect">
            <a:avLst/>
          </a:prstGeom>
          <a:noFill/>
        </p:spPr>
        <p:txBody>
          <a:bodyPr wrap="square" rtlCol="0">
            <a:spAutoFit/>
          </a:bodyPr>
          <a:lstStyle/>
          <a:p>
            <a:pPr algn="ctr"/>
            <a:r>
              <a:rPr lang="en-US" b="1" u="sng" dirty="0"/>
              <a:t>Federal Trials Having Federal Evidence Lockers</a:t>
            </a:r>
          </a:p>
          <a:p>
            <a:pPr algn="ctr"/>
            <a:endParaRPr lang="en-US" b="1" u="sng" dirty="0"/>
          </a:p>
          <a:p>
            <a:pPr algn="ctr"/>
            <a:r>
              <a:rPr lang="en-US" u="sng" dirty="0"/>
              <a:t>People vs. USA – Use of Agent Orange and Nukes in SE Asia.</a:t>
            </a:r>
          </a:p>
          <a:p>
            <a:pPr algn="ctr"/>
            <a:endParaRPr lang="en-US" dirty="0"/>
          </a:p>
          <a:p>
            <a:pPr algn="ctr"/>
            <a:endParaRPr lang="en-US" dirty="0"/>
          </a:p>
          <a:p>
            <a:pPr algn="ctr"/>
            <a:endParaRPr lang="en-US" dirty="0"/>
          </a:p>
          <a:p>
            <a:pPr algn="ctr"/>
            <a:r>
              <a:rPr lang="en-US" u="sng" dirty="0"/>
              <a:t>People vs. Greenspan, Bush Sr., Mobil Oil, etc.</a:t>
            </a:r>
          </a:p>
          <a:p>
            <a:pPr algn="ctr"/>
            <a:endParaRPr lang="en-US" dirty="0"/>
          </a:p>
          <a:p>
            <a:pPr algn="ctr"/>
            <a:endParaRPr lang="en-US" dirty="0"/>
          </a:p>
          <a:p>
            <a:pPr algn="ctr"/>
            <a:endParaRPr lang="en-US" dirty="0"/>
          </a:p>
          <a:p>
            <a:pPr algn="ctr"/>
            <a:r>
              <a:rPr lang="en-US" u="sng" dirty="0"/>
              <a:t>People vs. ENRON.</a:t>
            </a:r>
          </a:p>
          <a:p>
            <a:pPr algn="ctr"/>
            <a:endParaRPr lang="en-US" dirty="0"/>
          </a:p>
          <a:p>
            <a:pPr algn="ctr"/>
            <a:endParaRPr lang="en-US" dirty="0"/>
          </a:p>
          <a:p>
            <a:pPr algn="ctr"/>
            <a:endParaRPr lang="en-US" dirty="0"/>
          </a:p>
          <a:p>
            <a:pPr algn="ctr"/>
            <a:r>
              <a:rPr lang="en-US" dirty="0"/>
              <a:t>DO YOU HAVE ANY IDEA OF</a:t>
            </a:r>
          </a:p>
          <a:p>
            <a:pPr algn="ctr"/>
            <a:r>
              <a:rPr lang="en-US" dirty="0"/>
              <a:t>HOW MUCH MONEY WAS INVOLVED IN THESE TRIALS???</a:t>
            </a:r>
          </a:p>
          <a:p>
            <a:pPr algn="ctr"/>
            <a:endParaRPr lang="en-US" dirty="0"/>
          </a:p>
          <a:p>
            <a:pPr algn="ctr"/>
            <a:r>
              <a:rPr lang="en-US" u="sng" dirty="0"/>
              <a:t>$$$ HUGE AMOUNTS $$$</a:t>
            </a:r>
          </a:p>
          <a:p>
            <a:pPr algn="ctr"/>
            <a:endParaRPr lang="en-US" dirty="0"/>
          </a:p>
          <a:p>
            <a:pPr algn="ctr"/>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10192709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6740307"/>
          </a:xfrm>
          <a:prstGeom prst="rect">
            <a:avLst/>
          </a:prstGeom>
          <a:noFill/>
        </p:spPr>
        <p:txBody>
          <a:bodyPr wrap="square" rtlCol="0">
            <a:spAutoFit/>
          </a:bodyPr>
          <a:lstStyle/>
          <a:p>
            <a:pPr algn="ctr"/>
            <a:r>
              <a:rPr lang="en-US" b="1" u="sng" dirty="0"/>
              <a:t>Federal Trials Having Federal Evidence Lockers</a:t>
            </a:r>
          </a:p>
          <a:p>
            <a:pPr algn="ctr"/>
            <a:endParaRPr lang="en-US" b="1" u="sng" dirty="0"/>
          </a:p>
          <a:p>
            <a:pPr algn="ctr"/>
            <a:r>
              <a:rPr lang="en-US" u="sng" dirty="0"/>
              <a:t>People vs. USA – Use of Agent Orange and Nukes in SE Asia.</a:t>
            </a:r>
          </a:p>
          <a:p>
            <a:pPr algn="ctr"/>
            <a:endParaRPr lang="en-US" dirty="0"/>
          </a:p>
          <a:p>
            <a:pPr algn="ctr"/>
            <a:endParaRPr lang="en-US" dirty="0"/>
          </a:p>
          <a:p>
            <a:pPr algn="ctr"/>
            <a:endParaRPr lang="en-US" dirty="0"/>
          </a:p>
          <a:p>
            <a:pPr algn="ctr"/>
            <a:r>
              <a:rPr lang="en-US" u="sng" dirty="0"/>
              <a:t>People vs. Greenspan, Bush Sr., Mobil Oil, etc.</a:t>
            </a:r>
          </a:p>
          <a:p>
            <a:pPr algn="ctr"/>
            <a:endParaRPr lang="en-US" dirty="0"/>
          </a:p>
          <a:p>
            <a:pPr algn="ctr"/>
            <a:endParaRPr lang="en-US" dirty="0"/>
          </a:p>
          <a:p>
            <a:pPr algn="ctr"/>
            <a:endParaRPr lang="en-US" dirty="0"/>
          </a:p>
          <a:p>
            <a:pPr algn="ctr"/>
            <a:r>
              <a:rPr lang="en-US" u="sng" dirty="0"/>
              <a:t>People vs. ENRON.</a:t>
            </a:r>
          </a:p>
          <a:p>
            <a:pPr algn="ctr"/>
            <a:endParaRPr lang="en-US" dirty="0"/>
          </a:p>
          <a:p>
            <a:pPr algn="ctr"/>
            <a:endParaRPr lang="en-US" dirty="0"/>
          </a:p>
          <a:p>
            <a:pPr algn="ctr"/>
            <a:endParaRPr lang="en-US" dirty="0"/>
          </a:p>
          <a:p>
            <a:pPr algn="ctr"/>
            <a:r>
              <a:rPr lang="en-US" dirty="0"/>
              <a:t>So, where were the Federal Evidence Lockers?</a:t>
            </a:r>
          </a:p>
          <a:p>
            <a:pPr algn="ctr"/>
            <a:endParaRPr lang="en-US" dirty="0"/>
          </a:p>
          <a:p>
            <a:pPr algn="ctr"/>
            <a:r>
              <a:rPr lang="en-US" dirty="0"/>
              <a:t>WAS THIS ON THE </a:t>
            </a:r>
            <a:r>
              <a:rPr lang="en-US" strike="sngStrike" dirty="0"/>
              <a:t>Controlled</a:t>
            </a:r>
            <a:r>
              <a:rPr lang="en-US" dirty="0"/>
              <a:t> NEWS???</a:t>
            </a:r>
          </a:p>
          <a:p>
            <a:pPr algn="ctr"/>
            <a:endParaRPr lang="en-US" dirty="0"/>
          </a:p>
          <a:p>
            <a:pPr algn="ctr"/>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6715568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3970318"/>
          </a:xfrm>
          <a:prstGeom prst="rect">
            <a:avLst/>
          </a:prstGeom>
          <a:noFill/>
        </p:spPr>
        <p:txBody>
          <a:bodyPr wrap="square" rtlCol="0">
            <a:spAutoFit/>
          </a:bodyPr>
          <a:lstStyle/>
          <a:p>
            <a:pPr algn="ctr"/>
            <a:r>
              <a:rPr lang="en-US" b="1" u="sng" dirty="0"/>
              <a:t>Federal Trials Having Federal Evidence Lockers</a:t>
            </a:r>
          </a:p>
          <a:p>
            <a:pPr algn="ctr"/>
            <a:endParaRPr lang="en-US" b="1" u="sng" dirty="0"/>
          </a:p>
          <a:p>
            <a:pPr algn="ctr"/>
            <a:r>
              <a:rPr lang="en-US" u="sng" dirty="0"/>
              <a:t>People vs. USA – Use if Agent Orange and Nukes in SE Asia.</a:t>
            </a:r>
          </a:p>
          <a:p>
            <a:pPr algn="ctr"/>
            <a:endParaRPr lang="en-US" u="sng" dirty="0"/>
          </a:p>
          <a:p>
            <a:pPr marL="285750" indent="-285750" algn="ctr">
              <a:buFont typeface="Wingdings" panose="05000000000000000000" pitchFamily="2" charset="2"/>
              <a:buChar char="ü"/>
            </a:pPr>
            <a:r>
              <a:rPr lang="en-US" dirty="0"/>
              <a:t>Federal Building – Oklahoma City, OK</a:t>
            </a:r>
          </a:p>
          <a:p>
            <a:pPr algn="ctr"/>
            <a:endParaRPr lang="en-US" dirty="0"/>
          </a:p>
          <a:p>
            <a:pPr algn="ctr"/>
            <a:r>
              <a:rPr lang="en-US" u="sng" dirty="0"/>
              <a:t>People vs. Greenspan, Bush Sr., Mobil Oil, etc.</a:t>
            </a:r>
          </a:p>
          <a:p>
            <a:pPr algn="ctr"/>
            <a:endParaRPr lang="en-US" dirty="0"/>
          </a:p>
          <a:p>
            <a:pPr marL="285750" indent="-285750" algn="ctr">
              <a:buFont typeface="Wingdings" panose="05000000000000000000" pitchFamily="2" charset="2"/>
              <a:buChar char="ü"/>
            </a:pPr>
            <a:r>
              <a:rPr lang="en-US" dirty="0"/>
              <a:t>First Twin Tower to be </a:t>
            </a:r>
            <a:r>
              <a:rPr lang="en-US" strike="dblStrike" dirty="0"/>
              <a:t>Hit</a:t>
            </a:r>
            <a:r>
              <a:rPr lang="en-US" dirty="0"/>
              <a:t> Destroyed</a:t>
            </a:r>
          </a:p>
          <a:p>
            <a:pPr algn="ctr"/>
            <a:endParaRPr lang="en-US" dirty="0"/>
          </a:p>
          <a:p>
            <a:pPr algn="ctr"/>
            <a:r>
              <a:rPr lang="en-US" u="sng" dirty="0"/>
              <a:t>People vs. ENRON.</a:t>
            </a:r>
          </a:p>
          <a:p>
            <a:pPr algn="ctr"/>
            <a:endParaRPr lang="en-US" dirty="0"/>
          </a:p>
          <a:p>
            <a:pPr marL="285750" indent="-285750" algn="ctr">
              <a:buFont typeface="Wingdings" panose="05000000000000000000" pitchFamily="2" charset="2"/>
              <a:buChar char="ü"/>
            </a:pPr>
            <a:r>
              <a:rPr lang="en-US" dirty="0"/>
              <a:t>Building 7 “Pulled” (Way over there…)</a:t>
            </a:r>
          </a:p>
          <a:p>
            <a:endParaRPr lang="en-US" dirty="0"/>
          </a:p>
        </p:txBody>
      </p:sp>
    </p:spTree>
    <p:extLst>
      <p:ext uri="{BB962C8B-B14F-4D97-AF65-F5344CB8AC3E}">
        <p14:creationId xmlns:p14="http://schemas.microsoft.com/office/powerpoint/2010/main" val="253962278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308324"/>
          </a:xfrm>
          <a:prstGeom prst="rect">
            <a:avLst/>
          </a:prstGeom>
          <a:noFill/>
        </p:spPr>
        <p:txBody>
          <a:bodyPr wrap="square" rtlCol="0">
            <a:spAutoFit/>
          </a:bodyPr>
          <a:lstStyle/>
          <a:p>
            <a:pPr algn="ctr"/>
            <a:r>
              <a:rPr lang="en-US" u="sng" dirty="0"/>
              <a:t>Books Documenting What Was Happening in 2000</a:t>
            </a:r>
            <a:endParaRPr lang="en-US" b="1" u="sng"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18434" name="Picture 2" descr="D:\$$ Data Folder on Data Disc D\$$ Patrick Bailey\!   a_Clip Art for Energy and UFOs\! TT Presentation - Fixed Pics\Divided We Stand Book Co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7994" y="1219200"/>
            <a:ext cx="3028012"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30143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308324"/>
          </a:xfrm>
          <a:prstGeom prst="rect">
            <a:avLst/>
          </a:prstGeom>
          <a:noFill/>
        </p:spPr>
        <p:txBody>
          <a:bodyPr wrap="square" rtlCol="0">
            <a:spAutoFit/>
          </a:bodyPr>
          <a:lstStyle/>
          <a:p>
            <a:pPr algn="ctr"/>
            <a:r>
              <a:rPr lang="en-US" b="1" u="sng" dirty="0"/>
              <a:t>Jim Marrs – Award Winning Investigative Journalist</a:t>
            </a:r>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5295" y="1219200"/>
            <a:ext cx="6653409" cy="4984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2976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923330"/>
          </a:xfrm>
          <a:prstGeom prst="rect">
            <a:avLst/>
          </a:prstGeom>
          <a:noFill/>
        </p:spPr>
        <p:txBody>
          <a:bodyPr wrap="square" rtlCol="0">
            <a:spAutoFit/>
          </a:bodyPr>
          <a:lstStyle/>
          <a:p>
            <a:pPr algn="ctr"/>
            <a:r>
              <a:rPr lang="en-US" b="1" u="sng" dirty="0"/>
              <a:t>The Problem of the 9 Dots – Obvious Solution!</a:t>
            </a:r>
          </a:p>
          <a:p>
            <a:pPr algn="ctr"/>
            <a:endParaRPr lang="en-US" dirty="0"/>
          </a:p>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5100" y="1700213"/>
            <a:ext cx="3733800" cy="345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153448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308324"/>
          </a:xfrm>
          <a:prstGeom prst="rect">
            <a:avLst/>
          </a:prstGeom>
          <a:noFill/>
        </p:spPr>
        <p:txBody>
          <a:bodyPr wrap="square" rtlCol="0">
            <a:spAutoFit/>
          </a:bodyPr>
          <a:lstStyle/>
          <a:p>
            <a:pPr algn="ctr"/>
            <a:r>
              <a:rPr lang="en-US" b="1" u="sng" dirty="0"/>
              <a:t>Books Documenting What Happened on 9-11-01</a:t>
            </a:r>
          </a:p>
          <a:p>
            <a:pPr algn="ctr"/>
            <a:endParaRPr lang="en-US" b="1" dirty="0"/>
          </a:p>
          <a:p>
            <a:pPr algn="ctr"/>
            <a:endParaRPr lang="en-US" dirty="0"/>
          </a:p>
          <a:p>
            <a:endParaRPr lang="en-US" u="sng" dirty="0"/>
          </a:p>
          <a:p>
            <a:endParaRPr lang="en-US" dirty="0"/>
          </a:p>
          <a:p>
            <a:endParaRPr lang="en-US" dirty="0"/>
          </a:p>
          <a:p>
            <a:endParaRPr lang="en-US" dirty="0"/>
          </a:p>
          <a:p>
            <a:endParaRPr lang="en-US" dirty="0"/>
          </a:p>
        </p:txBody>
      </p:sp>
      <p:pic>
        <p:nvPicPr>
          <p:cNvPr id="17410" name="Picture 2" descr="D:\$$ Data Folder on Data Disc D\$$ Patrick Bailey\!   a_Clip Art for Energy and UFOs\! TT Presentation - Fixed Pics\Inside Job Book Cov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51470" y="1219200"/>
            <a:ext cx="3241059" cy="4885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9676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308324"/>
          </a:xfrm>
          <a:prstGeom prst="rect">
            <a:avLst/>
          </a:prstGeom>
          <a:noFill/>
        </p:spPr>
        <p:txBody>
          <a:bodyPr wrap="square" rtlCol="0">
            <a:spAutoFit/>
          </a:bodyPr>
          <a:lstStyle/>
          <a:p>
            <a:pPr algn="ctr"/>
            <a:r>
              <a:rPr lang="en-US" b="1" u="sng" dirty="0"/>
              <a:t>Books Documenting What Happened on 9-11-01</a:t>
            </a:r>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16386" name="Picture 2" descr="D:\$$ Data Folder on Data Disc D\$$ Patrick Bailey\!   a_Clip Art for Energy and UFOs\! TT Presentation - Fixed Pics\The War On Freedo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1219199"/>
            <a:ext cx="3352800" cy="5086799"/>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D:\$$ Data Folder on Data Disc D\$$ Patrick Bailey\!   a_Clip Art for Energy and UFOs\! TT Presentation - Fixed Pics\Painful Deceptions DV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219200"/>
            <a:ext cx="3610586" cy="511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69967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6463308"/>
          </a:xfrm>
          <a:prstGeom prst="rect">
            <a:avLst/>
          </a:prstGeom>
          <a:noFill/>
        </p:spPr>
        <p:txBody>
          <a:bodyPr wrap="square" rtlCol="0">
            <a:spAutoFit/>
          </a:bodyPr>
          <a:lstStyle/>
          <a:p>
            <a:pPr algn="ctr"/>
            <a:r>
              <a:rPr lang="en-US" b="1" u="sng" dirty="0"/>
              <a:t>Book Reports – Cover Pic, Back Pic, TOCs, and Summaries!</a:t>
            </a:r>
          </a:p>
          <a:p>
            <a:pPr algn="ctr"/>
            <a:r>
              <a:rPr lang="en-US" dirty="0">
                <a:hlinkClick r:id="rId2"/>
              </a:rPr>
              <a:t>http://www.padrak.com/bookson911/</a:t>
            </a:r>
            <a:endParaRPr lang="en-US" dirty="0"/>
          </a:p>
          <a:p>
            <a:pPr algn="ctr"/>
            <a:endParaRPr lang="en-US" dirty="0"/>
          </a:p>
          <a:p>
            <a:pPr algn="ctr"/>
            <a:r>
              <a:rPr lang="en-US" dirty="0"/>
              <a:t>Divided We Stand - A Biography of New York's World Trade Center</a:t>
            </a:r>
          </a:p>
          <a:p>
            <a:pPr algn="ctr"/>
            <a:r>
              <a:rPr lang="en-US" dirty="0">
                <a:hlinkClick r:id="rId3"/>
              </a:rPr>
              <a:t>http://www.padrak.com/dividedwestand/</a:t>
            </a:r>
            <a:endParaRPr lang="en-US" dirty="0"/>
          </a:p>
          <a:p>
            <a:pPr algn="ctr"/>
            <a:endParaRPr lang="en-US" dirty="0"/>
          </a:p>
          <a:p>
            <a:pPr algn="ctr"/>
            <a:r>
              <a:rPr lang="en-US" dirty="0"/>
              <a:t>THE TERROR CONSPIRACY - Deception, 9/11, and the Loss of Liberty</a:t>
            </a:r>
          </a:p>
          <a:p>
            <a:pPr algn="ctr"/>
            <a:r>
              <a:rPr lang="en-US" dirty="0">
                <a:hlinkClick r:id="rId4"/>
              </a:rPr>
              <a:t>http://www.padrak.com/theterrorconspiracy/</a:t>
            </a:r>
            <a:endParaRPr lang="en-US" dirty="0"/>
          </a:p>
          <a:p>
            <a:pPr algn="ctr"/>
            <a:endParaRPr lang="en-US" dirty="0"/>
          </a:p>
          <a:p>
            <a:pPr algn="ctr"/>
            <a:r>
              <a:rPr lang="en-US" dirty="0"/>
              <a:t>Inside Job - Unmasking the 9/11 Conspiracies</a:t>
            </a:r>
          </a:p>
          <a:p>
            <a:pPr algn="ctr"/>
            <a:r>
              <a:rPr lang="en-US" dirty="0">
                <a:hlinkClick r:id="rId5"/>
              </a:rPr>
              <a:t>http://www.padrak.com/insidejob/</a:t>
            </a:r>
            <a:endParaRPr lang="en-US" dirty="0"/>
          </a:p>
          <a:p>
            <a:pPr algn="ctr"/>
            <a:endParaRPr lang="en-US" dirty="0"/>
          </a:p>
          <a:p>
            <a:pPr algn="ctr"/>
            <a:r>
              <a:rPr lang="en-US" dirty="0"/>
              <a:t>The New Pearl Harbor</a:t>
            </a:r>
          </a:p>
          <a:p>
            <a:pPr algn="ctr"/>
            <a:r>
              <a:rPr lang="en-US" dirty="0">
                <a:hlinkClick r:id="rId5"/>
              </a:rPr>
              <a:t>http://www.padrak.com/insidejob/</a:t>
            </a:r>
            <a:endParaRPr lang="en-US" dirty="0"/>
          </a:p>
          <a:p>
            <a:pPr algn="ctr"/>
            <a:endParaRPr lang="en-US" dirty="0"/>
          </a:p>
          <a:p>
            <a:pPr algn="ctr"/>
            <a:endParaRPr lang="en-US" dirty="0"/>
          </a:p>
          <a:p>
            <a:pPr algn="ctr"/>
            <a:r>
              <a:rPr lang="en-US" dirty="0"/>
              <a:t>THE WAR ON FREEDOM</a:t>
            </a:r>
          </a:p>
          <a:p>
            <a:pPr algn="ctr"/>
            <a:r>
              <a:rPr lang="en-US" dirty="0">
                <a:hlinkClick r:id="rId6"/>
              </a:rPr>
              <a:t>http://www.padrak.com/waronfreedom/</a:t>
            </a:r>
            <a:endParaRPr lang="en-US" dirty="0"/>
          </a:p>
          <a:p>
            <a:pPr algn="ctr"/>
            <a:endParaRPr lang="en-US" dirty="0"/>
          </a:p>
          <a:p>
            <a:pPr algn="ctr"/>
            <a:r>
              <a:rPr lang="en-US" dirty="0"/>
              <a:t>The Official FAHRENHEIT 9/11 READER</a:t>
            </a:r>
          </a:p>
          <a:p>
            <a:pPr algn="ctr"/>
            <a:r>
              <a:rPr lang="en-US" dirty="0">
                <a:hlinkClick r:id="rId7"/>
              </a:rPr>
              <a:t>http://www.padrak.com/f911reader/</a:t>
            </a:r>
            <a:endParaRPr lang="en-US" dirty="0"/>
          </a:p>
          <a:p>
            <a:pPr algn="ctr"/>
            <a:endParaRPr lang="en-US" dirty="0"/>
          </a:p>
          <a:p>
            <a:endParaRPr lang="en-US" dirty="0"/>
          </a:p>
        </p:txBody>
      </p:sp>
    </p:spTree>
    <p:extLst>
      <p:ext uri="{BB962C8B-B14F-4D97-AF65-F5344CB8AC3E}">
        <p14:creationId xmlns:p14="http://schemas.microsoft.com/office/powerpoint/2010/main" val="247594117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4524315"/>
          </a:xfrm>
          <a:prstGeom prst="rect">
            <a:avLst/>
          </a:prstGeom>
          <a:noFill/>
        </p:spPr>
        <p:txBody>
          <a:bodyPr wrap="square" rtlCol="0">
            <a:spAutoFit/>
          </a:bodyPr>
          <a:lstStyle/>
          <a:p>
            <a:pPr algn="ctr"/>
            <a:r>
              <a:rPr lang="en-US" b="1" u="sng" dirty="0"/>
              <a:t>For Find Out What Is REALLY Going On</a:t>
            </a:r>
          </a:p>
          <a:p>
            <a:pPr algn="ctr"/>
            <a:endParaRPr lang="en-US" b="1" u="sng" dirty="0"/>
          </a:p>
          <a:p>
            <a:pPr algn="ctr"/>
            <a:r>
              <a:rPr lang="en-US" dirty="0"/>
              <a:t>If you want to solve Any Puzzle</a:t>
            </a:r>
          </a:p>
          <a:p>
            <a:pPr algn="ctr"/>
            <a:endParaRPr lang="en-US" dirty="0"/>
          </a:p>
          <a:p>
            <a:pPr algn="ctr"/>
            <a:r>
              <a:rPr lang="en-US" u="sng" dirty="0"/>
              <a:t>Make Sure that you have a BIG ENOUGH BOX</a:t>
            </a:r>
          </a:p>
          <a:p>
            <a:pPr algn="ctr"/>
            <a:endParaRPr lang="en-US" dirty="0"/>
          </a:p>
          <a:p>
            <a:pPr algn="ctr"/>
            <a:r>
              <a:rPr lang="en-US" u="sng" dirty="0"/>
              <a:t>To Think In!</a:t>
            </a:r>
          </a:p>
          <a:p>
            <a:pPr algn="ctr"/>
            <a:endParaRPr lang="en-US" dirty="0"/>
          </a:p>
          <a:p>
            <a:pPr algn="ctr"/>
            <a:r>
              <a:rPr lang="en-US" dirty="0"/>
              <a:t>Free Energy Concepts</a:t>
            </a:r>
          </a:p>
          <a:p>
            <a:pPr algn="ctr"/>
            <a:r>
              <a:rPr lang="en-US" dirty="0"/>
              <a:t>UFO Realities</a:t>
            </a:r>
          </a:p>
          <a:p>
            <a:pPr algn="ctr"/>
            <a:r>
              <a:rPr lang="en-US" dirty="0"/>
              <a:t>Suppression of Truth by a Classified Government</a:t>
            </a:r>
          </a:p>
          <a:p>
            <a:pPr algn="ctr"/>
            <a:endParaRPr lang="en-US" dirty="0"/>
          </a:p>
          <a:p>
            <a:pPr algn="ctr"/>
            <a:r>
              <a:rPr lang="en-US" u="sng" dirty="0"/>
              <a:t>Do or DoNot – There is no Try!</a:t>
            </a:r>
          </a:p>
          <a:p>
            <a:pPr algn="ctr"/>
            <a:r>
              <a:rPr lang="en-US" u="sng" dirty="0"/>
              <a:t>- Yoda</a:t>
            </a:r>
          </a:p>
          <a:p>
            <a:endParaRPr lang="en-US" dirty="0"/>
          </a:p>
          <a:p>
            <a:endParaRPr lang="en-US" dirty="0"/>
          </a:p>
        </p:txBody>
      </p:sp>
    </p:spTree>
    <p:extLst>
      <p:ext uri="{BB962C8B-B14F-4D97-AF65-F5344CB8AC3E}">
        <p14:creationId xmlns:p14="http://schemas.microsoft.com/office/powerpoint/2010/main" val="256498664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4247317"/>
          </a:xfrm>
          <a:prstGeom prst="rect">
            <a:avLst/>
          </a:prstGeom>
          <a:noFill/>
        </p:spPr>
        <p:txBody>
          <a:bodyPr wrap="square" rtlCol="0">
            <a:spAutoFit/>
          </a:bodyPr>
          <a:lstStyle/>
          <a:p>
            <a:pPr algn="ctr"/>
            <a:r>
              <a:rPr lang="en-US" b="1" u="sng" dirty="0"/>
              <a:t>Greed Is Good – Greed Is Right! – Greed Works! (1:09)</a:t>
            </a:r>
          </a:p>
          <a:p>
            <a:pPr algn="ctr"/>
            <a:endParaRPr lang="en-US" b="1" u="sng" dirty="0"/>
          </a:p>
          <a:p>
            <a:pPr algn="ctr"/>
            <a:r>
              <a:rPr lang="en-US" u="sng" dirty="0"/>
              <a:t>From the Movie: Wall Street</a:t>
            </a:r>
          </a:p>
          <a:p>
            <a:pPr algn="ctr"/>
            <a:endParaRPr lang="en-US" dirty="0"/>
          </a:p>
          <a:p>
            <a:pPr algn="ctr"/>
            <a:r>
              <a:rPr lang="en-US" dirty="0"/>
              <a:t>Greed in All of Its Forms!</a:t>
            </a:r>
          </a:p>
          <a:p>
            <a:pPr algn="ctr"/>
            <a:endParaRPr lang="en-US" dirty="0"/>
          </a:p>
          <a:p>
            <a:pPr algn="ctr"/>
            <a:r>
              <a:rPr lang="en-US" dirty="0"/>
              <a:t>Greed for Life, </a:t>
            </a:r>
          </a:p>
          <a:p>
            <a:pPr algn="ctr"/>
            <a:r>
              <a:rPr lang="en-US" dirty="0"/>
              <a:t>For Money, </a:t>
            </a:r>
          </a:p>
          <a:p>
            <a:pPr algn="ctr"/>
            <a:r>
              <a:rPr lang="en-US" dirty="0"/>
              <a:t>For Love, </a:t>
            </a:r>
          </a:p>
          <a:p>
            <a:pPr algn="ctr"/>
            <a:r>
              <a:rPr lang="en-US" dirty="0"/>
              <a:t>For Knowledge…</a:t>
            </a:r>
          </a:p>
          <a:p>
            <a:endParaRPr lang="en-US" u="sng"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49186036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308324"/>
          </a:xfrm>
          <a:prstGeom prst="rect">
            <a:avLst/>
          </a:prstGeom>
          <a:noFill/>
        </p:spPr>
        <p:txBody>
          <a:bodyPr wrap="square" rtlCol="0">
            <a:spAutoFit/>
          </a:bodyPr>
          <a:lstStyle/>
          <a:p>
            <a:pPr algn="ctr"/>
            <a:r>
              <a:rPr lang="en-US" u="sng" dirty="0"/>
              <a:t>Blank</a:t>
            </a:r>
            <a:endParaRPr lang="en-US" b="1" u="sng"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sp>
        <p:nvSpPr>
          <p:cNvPr id="3" name="Rectangle 2"/>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92C87A6-A510-4361-AC0C-A8DAE57C5FFA}"/>
              </a:ext>
            </a:extLst>
          </p:cNvPr>
          <p:cNvPicPr>
            <a:picLocks noChangeAspect="1"/>
          </p:cNvPicPr>
          <p:nvPr/>
        </p:nvPicPr>
        <p:blipFill>
          <a:blip r:embed="rId2"/>
          <a:stretch>
            <a:fillRect/>
          </a:stretch>
        </p:blipFill>
        <p:spPr>
          <a:xfrm>
            <a:off x="0" y="0"/>
            <a:ext cx="9144000" cy="6218410"/>
          </a:xfrm>
          <a:prstGeom prst="rect">
            <a:avLst/>
          </a:prstGeom>
        </p:spPr>
      </p:pic>
    </p:spTree>
    <p:extLst>
      <p:ext uri="{BB962C8B-B14F-4D97-AF65-F5344CB8AC3E}">
        <p14:creationId xmlns:p14="http://schemas.microsoft.com/office/powerpoint/2010/main" val="192196010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585323"/>
          </a:xfrm>
          <a:prstGeom prst="rect">
            <a:avLst/>
          </a:prstGeom>
          <a:noFill/>
        </p:spPr>
        <p:txBody>
          <a:bodyPr wrap="square" rtlCol="0">
            <a:spAutoFit/>
          </a:bodyPr>
          <a:lstStyle/>
          <a:p>
            <a:pPr algn="ctr"/>
            <a:r>
              <a:rPr lang="en-US" sz="3600" b="1" u="sng" dirty="0"/>
              <a:t>EXTRA SLIDES</a:t>
            </a:r>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55339556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646331"/>
          </a:xfrm>
          <a:prstGeom prst="rect">
            <a:avLst/>
          </a:prstGeom>
          <a:noFill/>
        </p:spPr>
        <p:txBody>
          <a:bodyPr wrap="square" rtlCol="0">
            <a:spAutoFit/>
          </a:bodyPr>
          <a:lstStyle/>
          <a:p>
            <a:pPr algn="ctr"/>
            <a:r>
              <a:rPr lang="en-US" b="1" u="sng" dirty="0"/>
              <a:t>9-11-01 Videos of Building 7 Collapsing (2:50)</a:t>
            </a:r>
          </a:p>
          <a:p>
            <a:pPr algn="ctr"/>
            <a:endParaRPr lang="en-US" dirty="0"/>
          </a:p>
        </p:txBody>
      </p:sp>
    </p:spTree>
    <p:extLst>
      <p:ext uri="{BB962C8B-B14F-4D97-AF65-F5344CB8AC3E}">
        <p14:creationId xmlns:p14="http://schemas.microsoft.com/office/powerpoint/2010/main" val="76813850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308324"/>
          </a:xfrm>
          <a:prstGeom prst="rect">
            <a:avLst/>
          </a:prstGeom>
          <a:noFill/>
        </p:spPr>
        <p:txBody>
          <a:bodyPr wrap="square" rtlCol="0">
            <a:spAutoFit/>
          </a:bodyPr>
          <a:lstStyle/>
          <a:p>
            <a:pPr algn="ctr"/>
            <a:r>
              <a:rPr lang="en-US" u="sng" dirty="0"/>
              <a:t>Blank</a:t>
            </a:r>
            <a:endParaRPr lang="en-US" b="1" u="sng"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sp>
        <p:nvSpPr>
          <p:cNvPr id="3" name="Rectangle 2"/>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ainFul Deceptions Bldg 7 Clip">
            <a:hlinkClick r:id="" action="ppaction://media"/>
            <a:extLst>
              <a:ext uri="{FF2B5EF4-FFF2-40B4-BE49-F238E27FC236}">
                <a16:creationId xmlns:a16="http://schemas.microsoft.com/office/drawing/2014/main" id="{A6280E0D-8FA0-410E-8DEE-6623DE95BCCE}"/>
              </a:ext>
            </a:extLst>
          </p:cNvPr>
          <p:cNvPicPr>
            <a:picLocks noChangeAspect="1"/>
          </p:cNvPicPr>
          <p:nvPr>
            <a:videoFile r:link="rId1"/>
            <p:extLst>
              <p:ext uri="{DAA4B4D4-6D71-4841-9C94-3DE7FCFB9230}">
                <p14:media xmlns:p14="http://schemas.microsoft.com/office/powerpoint/2010/main" r:link="rId2"/>
              </p:ext>
            </p:extLst>
          </p:nvPr>
        </p:nvPicPr>
        <p:blipFill>
          <a:blip r:embed="rId4"/>
          <a:stretch>
            <a:fillRect/>
          </a:stretch>
        </p:blipFill>
        <p:spPr>
          <a:xfrm>
            <a:off x="0" y="0"/>
            <a:ext cx="9154160" cy="6241473"/>
          </a:xfrm>
          <a:prstGeom prst="rect">
            <a:avLst/>
          </a:prstGeom>
        </p:spPr>
      </p:pic>
    </p:spTree>
    <p:extLst>
      <p:ext uri="{BB962C8B-B14F-4D97-AF65-F5344CB8AC3E}">
        <p14:creationId xmlns:p14="http://schemas.microsoft.com/office/powerpoint/2010/main" val="228599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1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3693319"/>
          </a:xfrm>
          <a:prstGeom prst="rect">
            <a:avLst/>
          </a:prstGeom>
          <a:noFill/>
        </p:spPr>
        <p:txBody>
          <a:bodyPr wrap="square" rtlCol="0">
            <a:spAutoFit/>
          </a:bodyPr>
          <a:lstStyle/>
          <a:p>
            <a:pPr algn="ctr"/>
            <a:r>
              <a:rPr lang="en-US" b="1" dirty="0"/>
              <a:t>Thank you for Coming!</a:t>
            </a:r>
          </a:p>
          <a:p>
            <a:pPr algn="ctr"/>
            <a:endParaRPr lang="en-US" b="1" dirty="0"/>
          </a:p>
          <a:p>
            <a:pPr algn="ctr"/>
            <a:endParaRPr lang="en-US" b="1" dirty="0"/>
          </a:p>
          <a:p>
            <a:pPr algn="ctr"/>
            <a:endParaRPr lang="en-US" b="1" dirty="0"/>
          </a:p>
          <a:p>
            <a:pPr algn="ctr"/>
            <a:r>
              <a:rPr lang="en-US" b="1" dirty="0"/>
              <a:t>What are you going to do now?</a:t>
            </a:r>
          </a:p>
          <a:p>
            <a:pPr algn="ctr"/>
            <a:endParaRPr lang="en-US" b="1" dirty="0"/>
          </a:p>
          <a:p>
            <a:pPr algn="ctr"/>
            <a:r>
              <a:rPr lang="en-US" b="1" dirty="0"/>
              <a:t>Be Responsible!</a:t>
            </a:r>
          </a:p>
          <a:p>
            <a:pPr algn="ctr"/>
            <a:endParaRPr lang="en-US" b="1" dirty="0"/>
          </a:p>
          <a:p>
            <a:pPr algn="ctr"/>
            <a:r>
              <a:rPr lang="en-US" b="1" dirty="0"/>
              <a:t>Choose Wisely!</a:t>
            </a:r>
          </a:p>
          <a:p>
            <a:pPr algn="ctr"/>
            <a:endParaRPr lang="en-US" b="1" dirty="0"/>
          </a:p>
          <a:p>
            <a:pPr algn="ctr"/>
            <a:r>
              <a:rPr lang="en-US" b="1" dirty="0"/>
              <a:t>Q &amp; A Now?</a:t>
            </a:r>
          </a:p>
          <a:p>
            <a:pPr algn="ctr"/>
            <a:endParaRPr lang="en-US" b="1" dirty="0"/>
          </a:p>
          <a:p>
            <a:pPr algn="ctr"/>
            <a:r>
              <a:rPr lang="en-US" b="1" dirty="0"/>
              <a:t> </a:t>
            </a:r>
          </a:p>
        </p:txBody>
      </p:sp>
    </p:spTree>
    <p:extLst>
      <p:ext uri="{BB962C8B-B14F-4D97-AF65-F5344CB8AC3E}">
        <p14:creationId xmlns:p14="http://schemas.microsoft.com/office/powerpoint/2010/main" val="4035662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4801314"/>
          </a:xfrm>
          <a:prstGeom prst="rect">
            <a:avLst/>
          </a:prstGeom>
          <a:noFill/>
        </p:spPr>
        <p:txBody>
          <a:bodyPr wrap="square" rtlCol="0">
            <a:spAutoFit/>
          </a:bodyPr>
          <a:lstStyle/>
          <a:p>
            <a:pPr algn="ctr"/>
            <a:r>
              <a:rPr lang="en-US" b="1" u="sng" dirty="0"/>
              <a:t>The Problem of the 9 Dots</a:t>
            </a:r>
          </a:p>
          <a:p>
            <a:pPr algn="ctr"/>
            <a:endParaRPr lang="en-US" dirty="0"/>
          </a:p>
          <a:p>
            <a:pPr algn="ctr"/>
            <a:r>
              <a:rPr lang="en-US" b="1" u="sng" dirty="0"/>
              <a:t>Nobody said anything about any box or the size of the box!</a:t>
            </a:r>
          </a:p>
          <a:p>
            <a:pPr algn="ctr"/>
            <a:endParaRPr lang="en-US" dirty="0"/>
          </a:p>
          <a:p>
            <a:pPr algn="ctr"/>
            <a:r>
              <a:rPr lang="en-US" b="1" u="sng" dirty="0"/>
              <a:t>You</a:t>
            </a:r>
            <a:r>
              <a:rPr lang="en-US" u="sng" dirty="0"/>
              <a:t> created the box boundaries!</a:t>
            </a:r>
          </a:p>
          <a:p>
            <a:pPr algn="ctr"/>
            <a:endParaRPr lang="en-US" dirty="0"/>
          </a:p>
          <a:p>
            <a:pPr algn="ctr"/>
            <a:r>
              <a:rPr lang="en-US" b="1" u="sng" dirty="0"/>
              <a:t>You</a:t>
            </a:r>
            <a:r>
              <a:rPr lang="en-US" u="sng" dirty="0"/>
              <a:t> set the rules!</a:t>
            </a:r>
          </a:p>
          <a:p>
            <a:pPr algn="ctr"/>
            <a:endParaRPr lang="en-US" dirty="0"/>
          </a:p>
          <a:p>
            <a:pPr algn="ctr"/>
            <a:r>
              <a:rPr lang="en-US" b="1" u="sng" dirty="0"/>
              <a:t>Get out of Your Self-Imposed Box!</a:t>
            </a:r>
          </a:p>
          <a:p>
            <a:pPr algn="ctr"/>
            <a:endParaRPr lang="en-US" dirty="0"/>
          </a:p>
          <a:p>
            <a:pPr algn="ctr"/>
            <a:r>
              <a:rPr lang="en-US" b="1" u="sng" dirty="0"/>
              <a:t>Expand Your Mind!</a:t>
            </a:r>
          </a:p>
          <a:p>
            <a:pPr algn="ctr"/>
            <a:endParaRPr lang="en-US" dirty="0"/>
          </a:p>
          <a:p>
            <a:pPr algn="ctr"/>
            <a:r>
              <a:rPr lang="en-US" dirty="0"/>
              <a:t>So - Now…</a:t>
            </a:r>
          </a:p>
          <a:p>
            <a:pPr algn="ctr"/>
            <a:endParaRPr lang="en-US" dirty="0"/>
          </a:p>
          <a:p>
            <a:pPr algn="ctr"/>
            <a:r>
              <a:rPr lang="en-US" dirty="0"/>
              <a:t>Get Ready To…</a:t>
            </a:r>
          </a:p>
          <a:p>
            <a:endParaRPr lang="en-US" dirty="0"/>
          </a:p>
          <a:p>
            <a:endParaRPr lang="en-US" dirty="0"/>
          </a:p>
        </p:txBody>
      </p:sp>
    </p:spTree>
    <p:extLst>
      <p:ext uri="{BB962C8B-B14F-4D97-AF65-F5344CB8AC3E}">
        <p14:creationId xmlns:p14="http://schemas.microsoft.com/office/powerpoint/2010/main" val="97248235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 Little Less Talk and Clip">
            <a:hlinkClick r:id="" action="ppaction://media"/>
            <a:extLst>
              <a:ext uri="{FF2B5EF4-FFF2-40B4-BE49-F238E27FC236}">
                <a16:creationId xmlns:a16="http://schemas.microsoft.com/office/drawing/2014/main" id="{2A4526BB-287C-4B5F-B686-CB09B7A2CCA2}"/>
              </a:ext>
            </a:extLst>
          </p:cNvPr>
          <p:cNvPicPr>
            <a:picLocks noChangeAspect="1"/>
          </p:cNvPicPr>
          <p:nvPr>
            <a:videoFile r:link="rId1"/>
            <p:extLst>
              <p:ext uri="{DAA4B4D4-6D71-4841-9C94-3DE7FCFB9230}">
                <p14:media xmlns:p14="http://schemas.microsoft.com/office/powerpoint/2010/main" r:link="rId2"/>
              </p:ext>
            </p:extLst>
          </p:nvPr>
        </p:nvPicPr>
        <p:blipFill>
          <a:blip r:embed="rId4"/>
          <a:stretch>
            <a:fillRect/>
          </a:stretch>
        </p:blipFill>
        <p:spPr>
          <a:xfrm>
            <a:off x="0" y="914400"/>
            <a:ext cx="9164320" cy="6248400"/>
          </a:xfrm>
          <a:prstGeom prst="rect">
            <a:avLst/>
          </a:prstGeom>
        </p:spPr>
      </p:pic>
      <p:sp>
        <p:nvSpPr>
          <p:cNvPr id="2" name="TextBox 1">
            <a:extLst>
              <a:ext uri="{FF2B5EF4-FFF2-40B4-BE49-F238E27FC236}">
                <a16:creationId xmlns:a16="http://schemas.microsoft.com/office/drawing/2014/main" id="{1F37A22A-CC5E-4D34-B871-0053DDDC457B}"/>
              </a:ext>
            </a:extLst>
          </p:cNvPr>
          <p:cNvSpPr txBox="1"/>
          <p:nvPr/>
        </p:nvSpPr>
        <p:spPr>
          <a:xfrm>
            <a:off x="419589" y="152400"/>
            <a:ext cx="8376332" cy="646331"/>
          </a:xfrm>
          <a:prstGeom prst="rect">
            <a:avLst/>
          </a:prstGeom>
          <a:noFill/>
        </p:spPr>
        <p:txBody>
          <a:bodyPr wrap="none" rtlCol="0">
            <a:spAutoFit/>
          </a:bodyPr>
          <a:lstStyle/>
          <a:p>
            <a:pPr algn="ctr"/>
            <a:r>
              <a:rPr lang="en-US" dirty="0"/>
              <a:t>“Let’s get on down to the Main Attraction – With a little less talk and a lot more action!”</a:t>
            </a:r>
          </a:p>
          <a:p>
            <a:pPr algn="ctr"/>
            <a:r>
              <a:rPr lang="en-US" dirty="0"/>
              <a:t>- By Toby Keith</a:t>
            </a:r>
          </a:p>
        </p:txBody>
      </p:sp>
    </p:spTree>
    <p:extLst>
      <p:ext uri="{BB962C8B-B14F-4D97-AF65-F5344CB8AC3E}">
        <p14:creationId xmlns:p14="http://schemas.microsoft.com/office/powerpoint/2010/main" val="292618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8865" y="685801"/>
            <a:ext cx="7315199" cy="2585323"/>
          </a:xfrm>
          <a:prstGeom prst="rect">
            <a:avLst/>
          </a:prstGeom>
          <a:noFill/>
        </p:spPr>
        <p:txBody>
          <a:bodyPr wrap="square" rtlCol="0">
            <a:spAutoFit/>
          </a:bodyPr>
          <a:lstStyle/>
          <a:p>
            <a:pPr algn="ctr"/>
            <a:r>
              <a:rPr lang="en-US" b="1" u="sng" dirty="0"/>
              <a:t>Q &amp; A</a:t>
            </a:r>
          </a:p>
          <a:p>
            <a:pPr algn="ctr"/>
            <a:endParaRPr lang="en-US" u="sng" dirty="0"/>
          </a:p>
          <a:p>
            <a:pPr algn="ctr"/>
            <a:r>
              <a:rPr lang="en-US" dirty="0"/>
              <a:t>30 Minute Q &amp; A </a:t>
            </a:r>
          </a:p>
          <a:p>
            <a:pPr algn="ctr"/>
            <a:endParaRPr lang="en-US" dirty="0"/>
          </a:p>
          <a:p>
            <a:pPr algn="ctr"/>
            <a:r>
              <a:rPr lang="en-US" dirty="0"/>
              <a:t>Limit 1 minute per person per Q and A</a:t>
            </a:r>
          </a:p>
          <a:p>
            <a:pPr algn="ctr"/>
            <a:endParaRPr lang="en-US" dirty="0"/>
          </a:p>
          <a:p>
            <a:pPr algn="ctr"/>
            <a:r>
              <a:rPr lang="en-US" dirty="0"/>
              <a:t>More Questions!</a:t>
            </a:r>
          </a:p>
          <a:p>
            <a:endParaRPr lang="en-US" dirty="0"/>
          </a:p>
          <a:p>
            <a:endParaRPr lang="en-US" dirty="0"/>
          </a:p>
        </p:txBody>
      </p:sp>
    </p:spTree>
    <p:extLst>
      <p:ext uri="{BB962C8B-B14F-4D97-AF65-F5344CB8AC3E}">
        <p14:creationId xmlns:p14="http://schemas.microsoft.com/office/powerpoint/2010/main" val="3188577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5816977"/>
          </a:xfrm>
          <a:prstGeom prst="rect">
            <a:avLst/>
          </a:prstGeom>
          <a:noFill/>
        </p:spPr>
        <p:txBody>
          <a:bodyPr wrap="square" rtlCol="0">
            <a:spAutoFit/>
          </a:bodyPr>
          <a:lstStyle/>
          <a:p>
            <a:pPr algn="ctr"/>
            <a:r>
              <a:rPr lang="en-US" sz="3600" b="1" dirty="0"/>
              <a:t>Free Energy Devices and UFOs: </a:t>
            </a:r>
          </a:p>
          <a:p>
            <a:pPr algn="ctr"/>
            <a:r>
              <a:rPr lang="en-US" sz="3600" b="1" dirty="0"/>
              <a:t>Status and In </a:t>
            </a:r>
            <a:r>
              <a:rPr lang="en-US" sz="3600" b="1"/>
              <a:t>Depth Reviews </a:t>
            </a:r>
            <a:endParaRPr lang="en-US" sz="3600" b="1" dirty="0"/>
          </a:p>
          <a:p>
            <a:pPr algn="ctr"/>
            <a:endParaRPr lang="en-US" dirty="0"/>
          </a:p>
          <a:p>
            <a:pPr algn="ctr"/>
            <a:r>
              <a:rPr lang="en-US" sz="2400" dirty="0"/>
              <a:t>Dr. Patrick Bailey</a:t>
            </a:r>
          </a:p>
          <a:p>
            <a:pPr algn="ctr"/>
            <a:r>
              <a:rPr lang="en-US" sz="2400" dirty="0"/>
              <a:t>Nuclear and Electronics Engineer, and Researcher </a:t>
            </a:r>
          </a:p>
          <a:p>
            <a:pPr algn="ctr"/>
            <a:r>
              <a:rPr lang="en-US" sz="2400" dirty="0"/>
              <a:t>Tired, Retired, and Re-Hired (Hopefully)</a:t>
            </a:r>
          </a:p>
          <a:p>
            <a:pPr algn="ctr"/>
            <a:endParaRPr lang="en-US" sz="2400" u="sng" dirty="0"/>
          </a:p>
          <a:p>
            <a:pPr algn="ctr"/>
            <a:r>
              <a:rPr lang="en-US" sz="2400" dirty="0"/>
              <a:t>Free Energy Devices</a:t>
            </a:r>
          </a:p>
          <a:p>
            <a:pPr algn="ctr"/>
            <a:r>
              <a:rPr lang="en-US" sz="2400" dirty="0"/>
              <a:t>UFOs</a:t>
            </a:r>
          </a:p>
          <a:p>
            <a:pPr algn="ctr"/>
            <a:r>
              <a:rPr lang="en-US" sz="2400" dirty="0"/>
              <a:t>AG Platforms</a:t>
            </a:r>
          </a:p>
          <a:p>
            <a:pPr algn="ctr"/>
            <a:r>
              <a:rPr lang="en-US" sz="2400" dirty="0"/>
              <a:t>ETs</a:t>
            </a:r>
          </a:p>
          <a:p>
            <a:pPr algn="ctr"/>
            <a:r>
              <a:rPr lang="en-US" sz="2400" dirty="0"/>
              <a:t>Politics</a:t>
            </a:r>
          </a:p>
          <a:p>
            <a:pPr algn="ctr"/>
            <a:r>
              <a:rPr lang="en-US" sz="2400" dirty="0"/>
              <a:t>Religion</a:t>
            </a:r>
          </a:p>
          <a:p>
            <a:pPr algn="ctr"/>
            <a:r>
              <a:rPr lang="en-US" sz="2400" dirty="0"/>
              <a:t>Situation in the USA Today</a:t>
            </a:r>
          </a:p>
          <a:p>
            <a:endParaRPr lang="en-US" u="sng" dirty="0"/>
          </a:p>
        </p:txBody>
      </p:sp>
    </p:spTree>
    <p:extLst>
      <p:ext uri="{BB962C8B-B14F-4D97-AF65-F5344CB8AC3E}">
        <p14:creationId xmlns:p14="http://schemas.microsoft.com/office/powerpoint/2010/main" val="49338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685801"/>
            <a:ext cx="7315199" cy="1754326"/>
          </a:xfrm>
          <a:prstGeom prst="rect">
            <a:avLst/>
          </a:prstGeom>
          <a:noFill/>
        </p:spPr>
        <p:txBody>
          <a:bodyPr wrap="square" rtlCol="0">
            <a:spAutoFit/>
          </a:bodyPr>
          <a:lstStyle/>
          <a:p>
            <a:pPr algn="ctr"/>
            <a:r>
              <a:rPr lang="en-US" b="1" u="sng" dirty="0"/>
              <a:t>Open Your Mind</a:t>
            </a:r>
          </a:p>
          <a:p>
            <a:pPr algn="ctr"/>
            <a:endParaRPr lang="en-US" u="sng" dirty="0"/>
          </a:p>
          <a:p>
            <a:pPr algn="ctr"/>
            <a:r>
              <a:rPr lang="en-US" dirty="0"/>
              <a:t>From the movie Total Recall (1990 with Arnold)</a:t>
            </a:r>
          </a:p>
          <a:p>
            <a:endParaRPr lang="en-US" dirty="0"/>
          </a:p>
          <a:p>
            <a:endParaRPr lang="en-US" dirty="0"/>
          </a:p>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52600"/>
            <a:ext cx="6096000" cy="454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9023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1754326"/>
          </a:xfrm>
          <a:prstGeom prst="rect">
            <a:avLst/>
          </a:prstGeom>
          <a:noFill/>
        </p:spPr>
        <p:txBody>
          <a:bodyPr wrap="square" rtlCol="0">
            <a:spAutoFit/>
          </a:bodyPr>
          <a:lstStyle/>
          <a:p>
            <a:pPr algn="ctr"/>
            <a:endParaRPr lang="en-US" dirty="0"/>
          </a:p>
          <a:p>
            <a:pPr algn="ctr"/>
            <a:endParaRPr lang="en-US" dirty="0"/>
          </a:p>
          <a:p>
            <a:pPr algn="ctr"/>
            <a:r>
              <a:rPr lang="en-US" dirty="0"/>
              <a:t>Video Clip</a:t>
            </a:r>
          </a:p>
          <a:p>
            <a:pPr algn="ctr"/>
            <a:endParaRPr lang="en-US" dirty="0"/>
          </a:p>
          <a:p>
            <a:pPr algn="ctr"/>
            <a:r>
              <a:rPr lang="en-US" dirty="0"/>
              <a:t>It’s Time To Start</a:t>
            </a:r>
          </a:p>
          <a:p>
            <a:pPr algn="ctr"/>
            <a:r>
              <a:rPr lang="en-US" dirty="0"/>
              <a:t> </a:t>
            </a:r>
          </a:p>
        </p:txBody>
      </p:sp>
      <p:pic>
        <p:nvPicPr>
          <p:cNvPr id="4" name="Picture 3">
            <a:extLst>
              <a:ext uri="{FF2B5EF4-FFF2-40B4-BE49-F238E27FC236}">
                <a16:creationId xmlns:a16="http://schemas.microsoft.com/office/drawing/2014/main" id="{8309D677-8D8B-46BE-B8FE-F4AB59D8CB41}"/>
              </a:ext>
            </a:extLst>
          </p:cNvPr>
          <p:cNvPicPr>
            <a:picLocks noChangeAspect="1"/>
          </p:cNvPicPr>
          <p:nvPr/>
        </p:nvPicPr>
        <p:blipFill>
          <a:blip r:embed="rId2"/>
          <a:stretch>
            <a:fillRect/>
          </a:stretch>
        </p:blipFill>
        <p:spPr>
          <a:xfrm>
            <a:off x="0" y="470469"/>
            <a:ext cx="9144000" cy="5917061"/>
          </a:xfrm>
          <a:prstGeom prst="rect">
            <a:avLst/>
          </a:prstGeom>
        </p:spPr>
      </p:pic>
    </p:spTree>
    <p:extLst>
      <p:ext uri="{BB962C8B-B14F-4D97-AF65-F5344CB8AC3E}">
        <p14:creationId xmlns:p14="http://schemas.microsoft.com/office/powerpoint/2010/main" val="538378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1" y="685801"/>
            <a:ext cx="7620000" cy="6001643"/>
          </a:xfrm>
          <a:prstGeom prst="rect">
            <a:avLst/>
          </a:prstGeom>
          <a:noFill/>
        </p:spPr>
        <p:txBody>
          <a:bodyPr wrap="square" rtlCol="0">
            <a:spAutoFit/>
          </a:bodyPr>
          <a:lstStyle/>
          <a:p>
            <a:pPr algn="ctr"/>
            <a:r>
              <a:rPr lang="en-US" sz="2400" b="1" u="sng" dirty="0"/>
              <a:t>Lecture Summary</a:t>
            </a:r>
          </a:p>
          <a:p>
            <a:pPr algn="ctr"/>
            <a:endParaRPr lang="en-US" u="sng" dirty="0"/>
          </a:p>
          <a:p>
            <a:pPr algn="ctr"/>
            <a:r>
              <a:rPr lang="en-US" b="1" dirty="0"/>
              <a:t>Read This and - Then You Can Go Home Early…</a:t>
            </a:r>
          </a:p>
          <a:p>
            <a:pPr algn="ctr"/>
            <a:endParaRPr lang="en-US" dirty="0"/>
          </a:p>
          <a:p>
            <a:pPr algn="ctr"/>
            <a:r>
              <a:rPr lang="en-US" u="sng" dirty="0"/>
              <a:t>Free Energy and Over Unity Devices Exist</a:t>
            </a:r>
          </a:p>
          <a:p>
            <a:pPr algn="ctr"/>
            <a:r>
              <a:rPr lang="en-US" dirty="0"/>
              <a:t>There is no such thing as Perpetual Motion.</a:t>
            </a:r>
          </a:p>
          <a:p>
            <a:pPr algn="ctr"/>
            <a:r>
              <a:rPr lang="en-US" dirty="0"/>
              <a:t>There are MANY examples of very long-lasting motion and</a:t>
            </a:r>
          </a:p>
          <a:p>
            <a:pPr algn="ctr"/>
            <a:r>
              <a:rPr lang="en-US" dirty="0"/>
              <a:t>Working advanced energy conversion devices that are old and new.</a:t>
            </a:r>
          </a:p>
          <a:p>
            <a:pPr algn="ctr"/>
            <a:endParaRPr lang="en-US" dirty="0"/>
          </a:p>
          <a:p>
            <a:pPr algn="ctr"/>
            <a:r>
              <a:rPr lang="en-US" u="sng" dirty="0"/>
              <a:t>UFOs are Real</a:t>
            </a:r>
          </a:p>
          <a:p>
            <a:pPr algn="ctr"/>
            <a:r>
              <a:rPr lang="en-US" dirty="0"/>
              <a:t>Flying saucers, discs, cigars, triangles, mother ships, and platforms</a:t>
            </a:r>
          </a:p>
          <a:p>
            <a:pPr algn="ctr"/>
            <a:r>
              <a:rPr lang="en-US" dirty="0"/>
              <a:t>Have all been recorded throughout history, and are here now.</a:t>
            </a:r>
          </a:p>
          <a:p>
            <a:pPr algn="ctr"/>
            <a:r>
              <a:rPr lang="en-US" dirty="0"/>
              <a:t>Many hints and some photos point to a deep space ONR Navy.</a:t>
            </a:r>
          </a:p>
          <a:p>
            <a:pPr algn="ctr"/>
            <a:r>
              <a:rPr lang="en-US" dirty="0"/>
              <a:t>Who: ETs (Great Grandparents, Diff. Types, White Hats &amp; Black Hats)</a:t>
            </a:r>
          </a:p>
          <a:p>
            <a:pPr algn="ctr"/>
            <a:r>
              <a:rPr lang="en-US" dirty="0"/>
              <a:t>What: Alien Built Alien Flown, AB Earth F, EBA Designed and EBEF.</a:t>
            </a:r>
          </a:p>
          <a:p>
            <a:pPr algn="ctr"/>
            <a:r>
              <a:rPr lang="en-US" dirty="0"/>
              <a:t>Why: It is time for us to grow up and </a:t>
            </a:r>
            <a:r>
              <a:rPr lang="en-US" u="sng" dirty="0"/>
              <a:t>wisely choose a side</a:t>
            </a:r>
            <a:r>
              <a:rPr lang="en-US" dirty="0"/>
              <a:t>.</a:t>
            </a:r>
          </a:p>
          <a:p>
            <a:pPr algn="ctr"/>
            <a:endParaRPr lang="en-US" dirty="0"/>
          </a:p>
          <a:p>
            <a:pPr algn="ctr"/>
            <a:r>
              <a:rPr lang="en-US" u="sng" dirty="0"/>
              <a:t>The US Government is Classified</a:t>
            </a:r>
          </a:p>
          <a:p>
            <a:pPr algn="ctr"/>
            <a:r>
              <a:rPr lang="en-US" dirty="0"/>
              <a:t>The “United States of America, Inc.” corp. went Bankrupt in 1933.</a:t>
            </a:r>
          </a:p>
          <a:p>
            <a:pPr algn="ctr"/>
            <a:r>
              <a:rPr lang="en-US" dirty="0"/>
              <a:t>War Powers Act of 1933 = We are Still Now in a “State of National Emergency”.</a:t>
            </a:r>
          </a:p>
          <a:p>
            <a:pPr algn="ctr"/>
            <a:r>
              <a:rPr lang="en-US" dirty="0"/>
              <a:t>Vested Interests are Still Winning!</a:t>
            </a:r>
          </a:p>
        </p:txBody>
      </p:sp>
    </p:spTree>
    <p:extLst>
      <p:ext uri="{BB962C8B-B14F-4D97-AF65-F5344CB8AC3E}">
        <p14:creationId xmlns:p14="http://schemas.microsoft.com/office/powerpoint/2010/main" val="3350637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6924973"/>
          </a:xfrm>
          <a:prstGeom prst="rect">
            <a:avLst/>
          </a:prstGeom>
          <a:noFill/>
        </p:spPr>
        <p:txBody>
          <a:bodyPr wrap="square" rtlCol="0">
            <a:spAutoFit/>
          </a:bodyPr>
          <a:lstStyle/>
          <a:p>
            <a:pPr algn="ctr"/>
            <a:r>
              <a:rPr lang="en-US" sz="2400" b="1" u="sng" dirty="0"/>
              <a:t>WHAT IS TRUTH?</a:t>
            </a:r>
          </a:p>
          <a:p>
            <a:pPr algn="ctr"/>
            <a:endParaRPr lang="en-US" sz="2400" u="sng" dirty="0"/>
          </a:p>
          <a:p>
            <a:pPr algn="ctr"/>
            <a:r>
              <a:rPr lang="en-US" sz="2400" dirty="0"/>
              <a:t>“But what is Truth?</a:t>
            </a:r>
          </a:p>
          <a:p>
            <a:pPr algn="ctr"/>
            <a:r>
              <a:rPr lang="en-US" sz="2400" dirty="0"/>
              <a:t>Is Truth Unchanging Law?</a:t>
            </a:r>
          </a:p>
          <a:p>
            <a:pPr algn="ctr"/>
            <a:r>
              <a:rPr lang="en-US" sz="2400" dirty="0"/>
              <a:t>We both have Truths…</a:t>
            </a:r>
          </a:p>
          <a:p>
            <a:pPr algn="ctr"/>
            <a:r>
              <a:rPr lang="en-US" sz="2400" dirty="0"/>
              <a:t>Are mine the same as yours?”</a:t>
            </a:r>
          </a:p>
          <a:p>
            <a:pPr algn="ctr"/>
            <a:endParaRPr lang="en-US" sz="2400" dirty="0"/>
          </a:p>
          <a:p>
            <a:pPr algn="ctr"/>
            <a:r>
              <a:rPr lang="en-US" sz="2400" dirty="0"/>
              <a:t>Pilate to JC</a:t>
            </a:r>
          </a:p>
          <a:p>
            <a:pPr algn="ctr"/>
            <a:r>
              <a:rPr lang="en-US" sz="2400" dirty="0"/>
              <a:t>Jesus Christ Superstar – Production</a:t>
            </a:r>
          </a:p>
          <a:p>
            <a:pPr algn="ctr"/>
            <a:endParaRPr lang="en-US" sz="2400" dirty="0"/>
          </a:p>
          <a:p>
            <a:pPr algn="ctr"/>
            <a:endParaRPr lang="en-US" sz="2400" dirty="0"/>
          </a:p>
          <a:p>
            <a:pPr algn="ctr"/>
            <a:endParaRPr lang="en-US" dirty="0"/>
          </a:p>
          <a:p>
            <a:pPr algn="ctr"/>
            <a:endParaRPr lang="en-US" dirty="0"/>
          </a:p>
          <a:p>
            <a:pPr algn="ctr"/>
            <a:endParaRPr lang="en-US"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203067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3600986"/>
          </a:xfrm>
          <a:prstGeom prst="rect">
            <a:avLst/>
          </a:prstGeom>
          <a:noFill/>
        </p:spPr>
        <p:txBody>
          <a:bodyPr wrap="square" rtlCol="0">
            <a:spAutoFit/>
          </a:bodyPr>
          <a:lstStyle/>
          <a:p>
            <a:pPr algn="ctr"/>
            <a:r>
              <a:rPr lang="en-US" sz="2400" b="1" u="sng" dirty="0"/>
              <a:t>“Can You Handle The Truth?”</a:t>
            </a:r>
            <a:endParaRPr lang="en-US" sz="2400" b="1" dirty="0"/>
          </a:p>
          <a:p>
            <a:pPr algn="ctr"/>
            <a:endParaRPr lang="en-US" dirty="0"/>
          </a:p>
          <a:p>
            <a:pPr algn="ctr"/>
            <a:r>
              <a:rPr lang="en-US" sz="2400" b="1" dirty="0"/>
              <a:t>Answer the Question!</a:t>
            </a:r>
          </a:p>
          <a:p>
            <a:pPr algn="ctr"/>
            <a:endParaRPr lang="en-US" dirty="0"/>
          </a:p>
          <a:p>
            <a:pPr algn="ctr"/>
            <a:endParaRPr lang="en-US"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61238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308324"/>
          </a:xfrm>
          <a:prstGeom prst="rect">
            <a:avLst/>
          </a:prstGeom>
          <a:noFill/>
        </p:spPr>
        <p:txBody>
          <a:bodyPr wrap="square" rtlCol="0">
            <a:spAutoFit/>
          </a:bodyPr>
          <a:lstStyle/>
          <a:p>
            <a:pPr algn="ctr"/>
            <a:r>
              <a:rPr lang="en-US" u="sng" dirty="0"/>
              <a:t>Blank</a:t>
            </a:r>
            <a:endParaRPr lang="en-US" b="1" u="sng"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sp>
        <p:nvSpPr>
          <p:cNvPr id="3" name="Rectangle 2"/>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AD8FD901-6505-4315-9154-9FCDBA925C7D}"/>
              </a:ext>
            </a:extLst>
          </p:cNvPr>
          <p:cNvPicPr>
            <a:picLocks noChangeAspect="1"/>
          </p:cNvPicPr>
          <p:nvPr/>
        </p:nvPicPr>
        <p:blipFill>
          <a:blip r:embed="rId2"/>
          <a:stretch>
            <a:fillRect/>
          </a:stretch>
        </p:blipFill>
        <p:spPr>
          <a:xfrm>
            <a:off x="0" y="601505"/>
            <a:ext cx="9144000" cy="5654989"/>
          </a:xfrm>
          <a:prstGeom prst="rect">
            <a:avLst/>
          </a:prstGeom>
        </p:spPr>
      </p:pic>
    </p:spTree>
    <p:extLst>
      <p:ext uri="{BB962C8B-B14F-4D97-AF65-F5344CB8AC3E}">
        <p14:creationId xmlns:p14="http://schemas.microsoft.com/office/powerpoint/2010/main" val="3009852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7663636"/>
          </a:xfrm>
          <a:prstGeom prst="rect">
            <a:avLst/>
          </a:prstGeom>
          <a:noFill/>
        </p:spPr>
        <p:txBody>
          <a:bodyPr wrap="square" rtlCol="0">
            <a:spAutoFit/>
          </a:bodyPr>
          <a:lstStyle/>
          <a:p>
            <a:pPr algn="ctr"/>
            <a:r>
              <a:rPr lang="en-US" sz="2400" b="1" u="sng" dirty="0"/>
              <a:t>The TRUTH Tree</a:t>
            </a:r>
          </a:p>
          <a:p>
            <a:pPr algn="ctr"/>
            <a:endParaRPr lang="en-US" sz="2400" u="sng" dirty="0"/>
          </a:p>
          <a:p>
            <a:pPr marL="342900" indent="-342900" algn="ctr">
              <a:buFont typeface="Wingdings" panose="05000000000000000000" pitchFamily="2" charset="2"/>
              <a:buChar char="v"/>
            </a:pPr>
            <a:r>
              <a:rPr lang="en-US" sz="2400" dirty="0"/>
              <a:t>The Unknowable Real Truth</a:t>
            </a:r>
          </a:p>
          <a:p>
            <a:pPr marL="342900" indent="-342900" algn="ctr">
              <a:buFont typeface="Wingdings" panose="05000000000000000000" pitchFamily="2" charset="2"/>
              <a:buChar char="ü"/>
            </a:pPr>
            <a:r>
              <a:rPr lang="en-US" sz="2400" dirty="0"/>
              <a:t>The Proven Truth that You Can Finally See -</a:t>
            </a:r>
          </a:p>
          <a:p>
            <a:pPr algn="ctr"/>
            <a:r>
              <a:rPr lang="en-US" sz="2400" dirty="0"/>
              <a:t>Repeatable with Real Facts</a:t>
            </a:r>
          </a:p>
          <a:p>
            <a:pPr marL="342900" indent="-342900" algn="ctr">
              <a:buFont typeface="Wingdings" panose="05000000000000000000" pitchFamily="2" charset="2"/>
              <a:buChar char="Ø"/>
            </a:pPr>
            <a:r>
              <a:rPr lang="en-US" sz="2400" dirty="0"/>
              <a:t>The Unproven Truth that You Can Only Derive -</a:t>
            </a:r>
          </a:p>
          <a:p>
            <a:pPr algn="ctr"/>
            <a:r>
              <a:rPr lang="en-US" sz="2400" dirty="0"/>
              <a:t>Not Repeatable, with some Facts</a:t>
            </a:r>
          </a:p>
          <a:p>
            <a:pPr marL="342900" indent="-342900" algn="ctr">
              <a:buFont typeface="Wingdings" panose="05000000000000000000" pitchFamily="2" charset="2"/>
              <a:buChar char="§"/>
            </a:pPr>
            <a:r>
              <a:rPr lang="en-US" sz="2400" dirty="0"/>
              <a:t>The Unproven  Truth that  You Can Only Guess At –</a:t>
            </a:r>
          </a:p>
          <a:p>
            <a:pPr algn="ctr"/>
            <a:r>
              <a:rPr lang="en-US" sz="2400" dirty="0"/>
              <a:t>Not Repeatable, with No Facts (e.g. TV)</a:t>
            </a:r>
          </a:p>
          <a:p>
            <a:pPr marL="342900" indent="-342900" algn="ctr">
              <a:buFont typeface="Courier New" panose="02070309020205020404" pitchFamily="49" charset="0"/>
              <a:buChar char="o"/>
            </a:pPr>
            <a:r>
              <a:rPr lang="en-US" sz="2400" dirty="0"/>
              <a:t>The Statements and The Lies</a:t>
            </a:r>
          </a:p>
          <a:p>
            <a:pPr marL="342900" indent="-342900" algn="ctr">
              <a:buFont typeface="Courier New" panose="02070309020205020404" pitchFamily="49" charset="0"/>
              <a:buChar char="o"/>
            </a:pPr>
            <a:r>
              <a:rPr lang="en-US" sz="2400" dirty="0"/>
              <a:t>Public Releases</a:t>
            </a:r>
          </a:p>
          <a:p>
            <a:pPr marL="342900" indent="-342900" algn="ctr">
              <a:buFont typeface="Courier New" panose="02070309020205020404" pitchFamily="49" charset="0"/>
              <a:buChar char="o"/>
            </a:pPr>
            <a:r>
              <a:rPr lang="en-US" sz="2400" dirty="0"/>
              <a:t>False Flag Announcements</a:t>
            </a:r>
          </a:p>
          <a:p>
            <a:pPr marL="342900" indent="-342900" algn="ctr">
              <a:buFont typeface="Courier New" panose="02070309020205020404" pitchFamily="49" charset="0"/>
              <a:buChar char="o"/>
            </a:pPr>
            <a:r>
              <a:rPr lang="en-US" sz="2400" dirty="0"/>
              <a:t>Reports</a:t>
            </a:r>
          </a:p>
          <a:p>
            <a:pPr algn="ctr"/>
            <a:endParaRPr lang="en-US" dirty="0"/>
          </a:p>
          <a:p>
            <a:pPr algn="ctr"/>
            <a:endParaRPr lang="en-US" dirty="0"/>
          </a:p>
          <a:p>
            <a:pPr algn="ctr"/>
            <a:endParaRPr lang="en-US"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405827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6647974"/>
          </a:xfrm>
          <a:prstGeom prst="rect">
            <a:avLst/>
          </a:prstGeom>
          <a:noFill/>
        </p:spPr>
        <p:txBody>
          <a:bodyPr wrap="square" rtlCol="0">
            <a:spAutoFit/>
          </a:bodyPr>
          <a:lstStyle/>
          <a:p>
            <a:pPr algn="ctr"/>
            <a:r>
              <a:rPr lang="en-US" sz="2400" b="1" u="sng" dirty="0"/>
              <a:t>PADRAK</a:t>
            </a:r>
          </a:p>
          <a:p>
            <a:pPr algn="ctr"/>
            <a:endParaRPr lang="en-US" sz="2400" u="sng" dirty="0"/>
          </a:p>
          <a:p>
            <a:pPr algn="ctr"/>
            <a:r>
              <a:rPr lang="en-US" b="1" u="sng" dirty="0"/>
              <a:t>P</a:t>
            </a:r>
            <a:r>
              <a:rPr lang="en-US" dirty="0"/>
              <a:t>ersonal </a:t>
            </a:r>
            <a:r>
              <a:rPr lang="en-US" b="1" u="sng" dirty="0"/>
              <a:t>A</a:t>
            </a:r>
            <a:r>
              <a:rPr lang="en-US" dirty="0"/>
              <a:t>ssistance and </a:t>
            </a:r>
            <a:r>
              <a:rPr lang="en-US" b="1" u="sng" dirty="0"/>
              <a:t>D</a:t>
            </a:r>
            <a:r>
              <a:rPr lang="en-US" dirty="0"/>
              <a:t>evelopment</a:t>
            </a:r>
          </a:p>
          <a:p>
            <a:pPr algn="ctr"/>
            <a:r>
              <a:rPr lang="en-US" dirty="0"/>
              <a:t>Through </a:t>
            </a:r>
          </a:p>
          <a:p>
            <a:pPr algn="ctr"/>
            <a:r>
              <a:rPr lang="en-US" b="1" u="sng" dirty="0"/>
              <a:t>R</a:t>
            </a:r>
            <a:r>
              <a:rPr lang="en-US" dirty="0"/>
              <a:t>esearch and </a:t>
            </a:r>
            <a:r>
              <a:rPr lang="en-US" b="1" u="sng" dirty="0"/>
              <a:t>A</a:t>
            </a:r>
            <a:r>
              <a:rPr lang="en-US" dirty="0"/>
              <a:t>cquired </a:t>
            </a:r>
            <a:r>
              <a:rPr lang="en-US" b="1" u="sng" dirty="0"/>
              <a:t>K</a:t>
            </a:r>
            <a:r>
              <a:rPr lang="en-US" dirty="0"/>
              <a:t>nowledge</a:t>
            </a:r>
          </a:p>
          <a:p>
            <a:pPr algn="ctr"/>
            <a:endParaRPr lang="en-US" dirty="0"/>
          </a:p>
          <a:p>
            <a:pPr algn="ctr"/>
            <a:r>
              <a:rPr lang="en-US" dirty="0"/>
              <a:t>Technical Applications Worldwide</a:t>
            </a:r>
          </a:p>
          <a:p>
            <a:pPr algn="ctr"/>
            <a:endParaRPr lang="en-US" dirty="0"/>
          </a:p>
          <a:p>
            <a:pPr algn="ctr"/>
            <a:r>
              <a:rPr lang="en-US" dirty="0"/>
              <a:t>Dr. Patrick G. Bailey, President</a:t>
            </a:r>
          </a:p>
          <a:p>
            <a:pPr algn="ctr"/>
            <a:endParaRPr lang="en-US" dirty="0"/>
          </a:p>
          <a:p>
            <a:pPr algn="ctr"/>
            <a:r>
              <a:rPr lang="en-US" dirty="0"/>
              <a:t>[Also Gaelic for Patrick]</a:t>
            </a:r>
          </a:p>
          <a:p>
            <a:pPr algn="ctr"/>
            <a:endParaRPr lang="en-US" dirty="0"/>
          </a:p>
          <a:p>
            <a:pPr algn="ctr"/>
            <a:r>
              <a:rPr lang="en-US" dirty="0">
                <a:hlinkClick r:id="rId2"/>
              </a:rPr>
              <a:t>www.padrak.com</a:t>
            </a:r>
            <a:endParaRPr lang="en-US" dirty="0"/>
          </a:p>
          <a:p>
            <a:pPr algn="ctr"/>
            <a:endParaRPr lang="en-US" dirty="0"/>
          </a:p>
          <a:p>
            <a:pPr algn="ctr"/>
            <a:r>
              <a:rPr lang="en-US" dirty="0"/>
              <a:t>Lots of Interesting Material!</a:t>
            </a:r>
          </a:p>
          <a:p>
            <a:pPr algn="ctr"/>
            <a:endParaRPr lang="en-US"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2992032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3693319"/>
          </a:xfrm>
          <a:prstGeom prst="rect">
            <a:avLst/>
          </a:prstGeom>
          <a:noFill/>
        </p:spPr>
        <p:txBody>
          <a:bodyPr wrap="square" rtlCol="0">
            <a:spAutoFit/>
          </a:bodyPr>
          <a:lstStyle/>
          <a:p>
            <a:pPr algn="ctr"/>
            <a:r>
              <a:rPr lang="en-US" sz="2400" u="sng" dirty="0"/>
              <a:t>Free Energy Devices</a:t>
            </a:r>
          </a:p>
          <a:p>
            <a:pPr algn="ctr"/>
            <a:r>
              <a:rPr lang="en-US" sz="2400" u="sng" dirty="0"/>
              <a:t>Over Unity Machines</a:t>
            </a:r>
          </a:p>
          <a:p>
            <a:pPr algn="ctr"/>
            <a:r>
              <a:rPr lang="en-US" sz="2400" u="sng" dirty="0"/>
              <a:t>New Forms of Potential Energy</a:t>
            </a:r>
          </a:p>
          <a:p>
            <a:pPr algn="ctr"/>
            <a:endParaRPr lang="en-US" u="sng" dirty="0"/>
          </a:p>
          <a:p>
            <a:pPr algn="ctr"/>
            <a:r>
              <a:rPr lang="en-US" dirty="0"/>
              <a:t>New Advanced Physics!</a:t>
            </a:r>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8437973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4801314"/>
          </a:xfrm>
          <a:prstGeom prst="rect">
            <a:avLst/>
          </a:prstGeom>
          <a:noFill/>
        </p:spPr>
        <p:txBody>
          <a:bodyPr wrap="square" rtlCol="0">
            <a:spAutoFit/>
          </a:bodyPr>
          <a:lstStyle/>
          <a:p>
            <a:pPr algn="ctr"/>
            <a:r>
              <a:rPr lang="en-US" sz="2400" u="sng" dirty="0"/>
              <a:t>Free Energy Devices</a:t>
            </a:r>
          </a:p>
          <a:p>
            <a:pPr algn="ctr"/>
            <a:r>
              <a:rPr lang="en-US" sz="2400" u="sng" dirty="0"/>
              <a:t>Over Unity Machines</a:t>
            </a:r>
          </a:p>
          <a:p>
            <a:pPr algn="ctr"/>
            <a:r>
              <a:rPr lang="en-US" sz="2400" u="sng" dirty="0"/>
              <a:t>New Forms of Potential Energy</a:t>
            </a:r>
          </a:p>
          <a:p>
            <a:pPr algn="ctr"/>
            <a:endParaRPr lang="en-US" u="sng" dirty="0"/>
          </a:p>
          <a:p>
            <a:pPr algn="ctr"/>
            <a:r>
              <a:rPr lang="en-US" dirty="0"/>
              <a:t>New Advanced Physics!</a:t>
            </a:r>
          </a:p>
          <a:p>
            <a:pPr algn="ctr"/>
            <a:endParaRPr lang="en-US" dirty="0"/>
          </a:p>
          <a:p>
            <a:pPr algn="ctr"/>
            <a:r>
              <a:rPr lang="en-US" dirty="0"/>
              <a:t>Being NEW, it means that:</a:t>
            </a:r>
          </a:p>
          <a:p>
            <a:pPr algn="ctr"/>
            <a:r>
              <a:rPr lang="en-US" b="1" dirty="0"/>
              <a:t>OF COURSE YOU WILL NOT UNDERSTAND IT!</a:t>
            </a:r>
          </a:p>
          <a:p>
            <a:pPr algn="ctr"/>
            <a:r>
              <a:rPr lang="en-US" b="1" dirty="0"/>
              <a:t>BY DEFINITION!</a:t>
            </a:r>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963251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685801"/>
            <a:ext cx="7315199" cy="4893647"/>
          </a:xfrm>
          <a:prstGeom prst="rect">
            <a:avLst/>
          </a:prstGeom>
          <a:noFill/>
        </p:spPr>
        <p:txBody>
          <a:bodyPr wrap="square" rtlCol="0">
            <a:spAutoFit/>
          </a:bodyPr>
          <a:lstStyle/>
          <a:p>
            <a:pPr algn="ctr"/>
            <a:r>
              <a:rPr lang="en-US" sz="2400" u="sng" dirty="0"/>
              <a:t>The Plan</a:t>
            </a:r>
          </a:p>
          <a:p>
            <a:pPr algn="ctr"/>
            <a:endParaRPr lang="en-US" dirty="0"/>
          </a:p>
          <a:p>
            <a:pPr algn="ctr"/>
            <a:r>
              <a:rPr lang="en-US" dirty="0"/>
              <a:t>90 Minute Lecture (or less)</a:t>
            </a:r>
          </a:p>
          <a:p>
            <a:pPr algn="ctr"/>
            <a:r>
              <a:rPr lang="en-US" dirty="0"/>
              <a:t>No Interruptions or Questions</a:t>
            </a:r>
          </a:p>
          <a:p>
            <a:pPr algn="ctr"/>
            <a:r>
              <a:rPr lang="en-US" dirty="0"/>
              <a:t>We are Going to Go Fast for Lots of Info!</a:t>
            </a:r>
          </a:p>
          <a:p>
            <a:pPr algn="ctr"/>
            <a:r>
              <a:rPr lang="en-US" dirty="0"/>
              <a:t>4 Parts: Intro / FE / UFOs / PR</a:t>
            </a:r>
          </a:p>
          <a:p>
            <a:pPr algn="ctr"/>
            <a:endParaRPr lang="en-US" dirty="0"/>
          </a:p>
          <a:p>
            <a:pPr algn="ctr"/>
            <a:r>
              <a:rPr lang="en-US" dirty="0"/>
              <a:t>30 Minute Q &amp; A After</a:t>
            </a:r>
          </a:p>
          <a:p>
            <a:pPr algn="ctr"/>
            <a:r>
              <a:rPr lang="en-US" dirty="0"/>
              <a:t>Limit 1 minute per person per Q and A</a:t>
            </a:r>
          </a:p>
          <a:p>
            <a:pPr algn="ctr"/>
            <a:endParaRPr lang="en-US" dirty="0"/>
          </a:p>
          <a:p>
            <a:pPr algn="ctr"/>
            <a:r>
              <a:rPr lang="en-US" dirty="0"/>
              <a:t>All Data from Public Sources</a:t>
            </a:r>
          </a:p>
          <a:p>
            <a:pPr algn="ctr"/>
            <a:r>
              <a:rPr lang="en-US" dirty="0"/>
              <a:t>No Insider Information</a:t>
            </a:r>
          </a:p>
          <a:p>
            <a:pPr algn="ctr"/>
            <a:r>
              <a:rPr lang="en-US" dirty="0"/>
              <a:t>No Proprietary Information</a:t>
            </a:r>
          </a:p>
          <a:p>
            <a:pPr algn="ctr"/>
            <a:r>
              <a:rPr lang="en-US" dirty="0"/>
              <a:t>No Classified Information</a:t>
            </a:r>
          </a:p>
          <a:p>
            <a:pPr algn="ctr"/>
            <a:r>
              <a:rPr lang="en-US" dirty="0"/>
              <a:t>For Educational and Entertainment Purposes Only! (See the Legal Notice)</a:t>
            </a:r>
          </a:p>
          <a:p>
            <a:pPr algn="ctr"/>
            <a:endParaRPr lang="en-US" dirty="0"/>
          </a:p>
          <a:p>
            <a:pPr algn="ctr"/>
            <a:r>
              <a:rPr lang="en-US" dirty="0"/>
              <a:t>Copies of Presentation Available w/o Video Clips</a:t>
            </a:r>
            <a:endParaRPr lang="en-US" u="sng" dirty="0"/>
          </a:p>
        </p:txBody>
      </p:sp>
    </p:spTree>
    <p:extLst>
      <p:ext uri="{BB962C8B-B14F-4D97-AF65-F5344CB8AC3E}">
        <p14:creationId xmlns:p14="http://schemas.microsoft.com/office/powerpoint/2010/main" val="25318622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7017306"/>
          </a:xfrm>
          <a:prstGeom prst="rect">
            <a:avLst/>
          </a:prstGeom>
          <a:noFill/>
        </p:spPr>
        <p:txBody>
          <a:bodyPr wrap="square" rtlCol="0">
            <a:spAutoFit/>
          </a:bodyPr>
          <a:lstStyle/>
          <a:p>
            <a:pPr algn="ctr"/>
            <a:r>
              <a:rPr lang="en-US" sz="2400" u="sng" dirty="0"/>
              <a:t>Free Energy Devices</a:t>
            </a:r>
          </a:p>
          <a:p>
            <a:pPr algn="ctr"/>
            <a:r>
              <a:rPr lang="en-US" sz="2400" u="sng" dirty="0"/>
              <a:t>Over Unity Machines</a:t>
            </a:r>
          </a:p>
          <a:p>
            <a:pPr algn="ctr"/>
            <a:r>
              <a:rPr lang="en-US" sz="2400" u="sng" dirty="0"/>
              <a:t>New Forms of Potential Energy</a:t>
            </a:r>
          </a:p>
          <a:p>
            <a:pPr algn="ctr"/>
            <a:endParaRPr lang="en-US" u="sng" dirty="0"/>
          </a:p>
          <a:p>
            <a:pPr algn="ctr"/>
            <a:r>
              <a:rPr lang="en-US" dirty="0"/>
              <a:t>New Advanced Physics!</a:t>
            </a:r>
          </a:p>
          <a:p>
            <a:pPr algn="ctr"/>
            <a:endParaRPr lang="en-US" dirty="0"/>
          </a:p>
          <a:p>
            <a:pPr algn="ctr"/>
            <a:r>
              <a:rPr lang="en-US" dirty="0"/>
              <a:t>Being NEW, it means that:</a:t>
            </a:r>
          </a:p>
          <a:p>
            <a:pPr algn="ctr"/>
            <a:r>
              <a:rPr lang="en-US" dirty="0"/>
              <a:t>OF COURSE YOU WILL NOT UNDERSTAND IT!</a:t>
            </a:r>
          </a:p>
          <a:p>
            <a:pPr algn="ctr"/>
            <a:r>
              <a:rPr lang="en-US" dirty="0"/>
              <a:t>BY DEFINITION!</a:t>
            </a:r>
          </a:p>
          <a:p>
            <a:pPr algn="ctr"/>
            <a:endParaRPr lang="en-US" dirty="0"/>
          </a:p>
          <a:p>
            <a:pPr algn="ctr"/>
            <a:r>
              <a:rPr lang="en-US" u="sng" dirty="0"/>
              <a:t>HINTS:</a:t>
            </a:r>
          </a:p>
          <a:p>
            <a:pPr algn="ctr"/>
            <a:r>
              <a:rPr lang="en-US" dirty="0"/>
              <a:t>It is not on TV.</a:t>
            </a:r>
          </a:p>
          <a:p>
            <a:pPr algn="ctr"/>
            <a:r>
              <a:rPr lang="en-US" dirty="0"/>
              <a:t>It is not in the university books.</a:t>
            </a:r>
          </a:p>
          <a:p>
            <a:pPr algn="ctr"/>
            <a:r>
              <a:rPr lang="en-US" dirty="0"/>
              <a:t>It sounds impossible!</a:t>
            </a:r>
          </a:p>
          <a:p>
            <a:pPr algn="ctr"/>
            <a:r>
              <a:rPr lang="en-US" dirty="0"/>
              <a:t>It just can’t be!</a:t>
            </a:r>
          </a:p>
          <a:p>
            <a:pPr algn="ctr"/>
            <a:r>
              <a:rPr lang="en-US" dirty="0"/>
              <a:t>Yet it seems to work!   Damn!...</a:t>
            </a:r>
          </a:p>
          <a:p>
            <a:pPr algn="ctr"/>
            <a:r>
              <a:rPr lang="en-US" dirty="0"/>
              <a:t>It is NOT “Impossible” …</a:t>
            </a:r>
          </a:p>
          <a:p>
            <a:pPr algn="ctr"/>
            <a:r>
              <a:rPr lang="en-US" dirty="0"/>
              <a:t>It should rather be “Interesting” !</a:t>
            </a:r>
          </a:p>
          <a:p>
            <a:pPr algn="ctr"/>
            <a:endParaRPr lang="en-US" dirty="0"/>
          </a:p>
          <a:p>
            <a:endParaRPr lang="en-US" u="sng"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4677583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4247317"/>
          </a:xfrm>
          <a:prstGeom prst="rect">
            <a:avLst/>
          </a:prstGeom>
          <a:noFill/>
        </p:spPr>
        <p:txBody>
          <a:bodyPr wrap="square" rtlCol="0">
            <a:spAutoFit/>
          </a:bodyPr>
          <a:lstStyle/>
          <a:p>
            <a:pPr algn="ctr"/>
            <a:r>
              <a:rPr lang="en-US" sz="2400" u="sng" dirty="0"/>
              <a:t>Free Energy Devices</a:t>
            </a:r>
          </a:p>
          <a:p>
            <a:pPr algn="ctr"/>
            <a:r>
              <a:rPr lang="en-US" sz="2400" u="sng" dirty="0"/>
              <a:t>Over Unity Machines</a:t>
            </a:r>
          </a:p>
          <a:p>
            <a:pPr algn="ctr"/>
            <a:r>
              <a:rPr lang="en-US" sz="2400" u="sng" dirty="0"/>
              <a:t>New Forms of Potential Energy</a:t>
            </a:r>
          </a:p>
          <a:p>
            <a:pPr algn="ctr"/>
            <a:endParaRPr lang="en-US" u="sng" dirty="0"/>
          </a:p>
          <a:p>
            <a:pPr algn="ctr"/>
            <a:r>
              <a:rPr lang="en-US" b="1" u="sng" dirty="0"/>
              <a:t>LOOK – It’s On The Internet!!!</a:t>
            </a:r>
          </a:p>
          <a:p>
            <a:pPr algn="ctr"/>
            <a:endParaRPr lang="en-US" b="1" u="sng" dirty="0"/>
          </a:p>
          <a:p>
            <a:pPr algn="ctr"/>
            <a:r>
              <a:rPr lang="en-US" b="1" u="sng" dirty="0"/>
              <a:t>NOT!</a:t>
            </a:r>
          </a:p>
          <a:p>
            <a:pPr algn="ctr"/>
            <a:endParaRPr lang="en-US" b="1" u="sng" dirty="0"/>
          </a:p>
          <a:p>
            <a:pPr algn="ctr"/>
            <a:endParaRPr lang="en-US" dirty="0"/>
          </a:p>
          <a:p>
            <a:endParaRPr lang="en-US" u="sng" dirty="0"/>
          </a:p>
          <a:p>
            <a:endParaRPr lang="en-US" dirty="0"/>
          </a:p>
          <a:p>
            <a:endParaRPr lang="en-US" dirty="0"/>
          </a:p>
          <a:p>
            <a:endParaRPr lang="en-US" dirty="0"/>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6468" y="3162670"/>
            <a:ext cx="4691063" cy="2727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24212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6001643"/>
          </a:xfrm>
          <a:prstGeom prst="rect">
            <a:avLst/>
          </a:prstGeom>
          <a:noFill/>
        </p:spPr>
        <p:txBody>
          <a:bodyPr wrap="square" rtlCol="0">
            <a:spAutoFit/>
          </a:bodyPr>
          <a:lstStyle/>
          <a:p>
            <a:pPr algn="ctr"/>
            <a:r>
              <a:rPr lang="en-US" sz="2400" u="sng" dirty="0"/>
              <a:t>Institute for New Energy Main Website</a:t>
            </a:r>
          </a:p>
          <a:p>
            <a:pPr algn="ctr"/>
            <a:endParaRPr lang="en-US" dirty="0"/>
          </a:p>
          <a:p>
            <a:pPr algn="ctr"/>
            <a:r>
              <a:rPr lang="en-US" dirty="0">
                <a:hlinkClick r:id="rId2"/>
              </a:rPr>
              <a:t>http://www.padrak.com/ine/</a:t>
            </a:r>
            <a:endParaRPr lang="en-US" dirty="0"/>
          </a:p>
          <a:p>
            <a:pPr algn="ctr"/>
            <a:endParaRPr lang="en-US" dirty="0"/>
          </a:p>
          <a:p>
            <a:pPr algn="ctr"/>
            <a:r>
              <a:rPr lang="en-US" dirty="0"/>
              <a:t>Note: Each file link below opens a new window.</a:t>
            </a:r>
          </a:p>
          <a:p>
            <a:pPr algn="ctr"/>
            <a:endParaRPr lang="en-US" dirty="0"/>
          </a:p>
          <a:p>
            <a:pPr algn="ctr"/>
            <a:r>
              <a:rPr lang="en-US" dirty="0"/>
              <a:t>[Computer Currents Interactive Link Award, Nov. 11, 1996.]</a:t>
            </a:r>
          </a:p>
          <a:p>
            <a:pPr algn="ctr"/>
            <a:endParaRPr lang="en-US" dirty="0"/>
          </a:p>
          <a:p>
            <a:pPr algn="ctr"/>
            <a:r>
              <a:rPr lang="en-US" dirty="0"/>
              <a:t>Last updated with non-technical information: September 19, 2006</a:t>
            </a:r>
          </a:p>
          <a:p>
            <a:pPr algn="ctr"/>
            <a:endParaRPr lang="en-US" dirty="0"/>
          </a:p>
          <a:p>
            <a:pPr algn="ctr"/>
            <a:r>
              <a:rPr lang="en-US" u="sng" dirty="0"/>
              <a:t>Last updated with any technical information: December 13, 2003</a:t>
            </a:r>
            <a:r>
              <a:rPr lang="en-US" dirty="0"/>
              <a:t> </a:t>
            </a:r>
          </a:p>
          <a:p>
            <a:pPr algn="ctr"/>
            <a:r>
              <a:rPr lang="en-US" dirty="0"/>
              <a:t>(The signing date of The Patriot Act II; after the signing of The Patriot Act I)</a:t>
            </a:r>
          </a:p>
          <a:p>
            <a:pPr algn="ctr"/>
            <a:endParaRPr lang="en-US" dirty="0"/>
          </a:p>
          <a:p>
            <a:pPr algn="ctr"/>
            <a:r>
              <a:rPr lang="en-US" dirty="0"/>
              <a:t>[We will get to why later…]</a:t>
            </a:r>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0864035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7940635"/>
          </a:xfrm>
          <a:prstGeom prst="rect">
            <a:avLst/>
          </a:prstGeom>
          <a:noFill/>
        </p:spPr>
        <p:txBody>
          <a:bodyPr wrap="square" rtlCol="0">
            <a:spAutoFit/>
          </a:bodyPr>
          <a:lstStyle/>
          <a:p>
            <a:pPr algn="ctr"/>
            <a:r>
              <a:rPr lang="en-US" sz="2400" u="sng" dirty="0"/>
              <a:t>Institute for New Energy Fabulous Facts Page</a:t>
            </a:r>
            <a:endParaRPr lang="en-US" u="sng" dirty="0"/>
          </a:p>
          <a:p>
            <a:pPr algn="ctr"/>
            <a:endParaRPr lang="en-US" dirty="0"/>
          </a:p>
          <a:p>
            <a:pPr algn="ctr"/>
            <a:r>
              <a:rPr lang="en-US" dirty="0">
                <a:hlinkClick r:id="rId2"/>
              </a:rPr>
              <a:t>http://www.padrak.com/ine/FABFACTS.html</a:t>
            </a:r>
            <a:endParaRPr lang="en-US" dirty="0"/>
          </a:p>
          <a:p>
            <a:pPr marL="285750" indent="-285750" algn="ctr">
              <a:buFont typeface="Arial" charset="0"/>
              <a:buChar char="•"/>
            </a:pPr>
            <a:endParaRPr lang="en-US" dirty="0"/>
          </a:p>
          <a:p>
            <a:pPr marL="285750" indent="-285750" algn="ctr">
              <a:buFont typeface="Arial" charset="0"/>
              <a:buChar char="•"/>
            </a:pPr>
            <a:r>
              <a:rPr lang="en-US" dirty="0"/>
              <a:t>"There is nothing more difficult to plan, more doubtful of success, nor more dangerous to manage than the creation of a new system. </a:t>
            </a:r>
          </a:p>
          <a:p>
            <a:pPr algn="ctr"/>
            <a:r>
              <a:rPr lang="en-US" dirty="0"/>
              <a:t>For the initiator has the enmity of all who would profit by the preservation of the old system and merely lukewarm defenders </a:t>
            </a:r>
          </a:p>
          <a:p>
            <a:pPr algn="ctr"/>
            <a:r>
              <a:rPr lang="en-US" dirty="0"/>
              <a:t>in those who would gain by the new one."</a:t>
            </a:r>
            <a:br>
              <a:rPr lang="en-US" dirty="0"/>
            </a:br>
            <a:r>
              <a:rPr lang="en-US" dirty="0"/>
              <a:t>- Machiavelli 1513.</a:t>
            </a:r>
          </a:p>
          <a:p>
            <a:pPr algn="ctr"/>
            <a:endParaRPr lang="en-US" dirty="0"/>
          </a:p>
          <a:p>
            <a:pPr marL="285750" indent="-285750" algn="ctr">
              <a:buFont typeface="Arial" charset="0"/>
              <a:buChar char="•"/>
            </a:pPr>
            <a:r>
              <a:rPr lang="en-US" dirty="0"/>
              <a:t>"... after a few more flashes in the pan, we shall hear very little more of Edison or his electric lamp - Observed 1879.</a:t>
            </a:r>
          </a:p>
          <a:p>
            <a:pPr marL="285750" indent="-285750" algn="ctr">
              <a:buFont typeface="Arial" charset="0"/>
              <a:buChar char="•"/>
            </a:pPr>
            <a:endParaRPr lang="en-US" dirty="0"/>
          </a:p>
          <a:p>
            <a:pPr marL="285750" indent="-285750" algn="ctr">
              <a:buFont typeface="Arial" charset="0"/>
              <a:buChar char="•"/>
            </a:pPr>
            <a:r>
              <a:rPr lang="en-US" dirty="0"/>
              <a:t>"Heavier- than- air flying machines are impossible."</a:t>
            </a:r>
            <a:br>
              <a:rPr lang="en-US" dirty="0"/>
            </a:br>
            <a:r>
              <a:rPr lang="en-US" dirty="0"/>
              <a:t>- Lord Kelvin, President, Royal Society, 1895.</a:t>
            </a:r>
          </a:p>
          <a:p>
            <a:pPr marL="285750" indent="-285750" algn="ctr">
              <a:buFont typeface="Arial" charset="0"/>
              <a:buChar char="•"/>
            </a:pPr>
            <a:endParaRPr lang="en-US" dirty="0"/>
          </a:p>
          <a:p>
            <a:pPr marL="285750" indent="-285750" algn="ctr">
              <a:buFont typeface="Arial" charset="0"/>
              <a:buChar char="•"/>
            </a:pPr>
            <a:r>
              <a:rPr lang="en-US" dirty="0"/>
              <a:t>"Professor Goddard ... does not know the relation of action to reaction ... he only seems to lack the knowledge ladled out daily in our high schools."</a:t>
            </a:r>
            <a:br>
              <a:rPr lang="en-US" dirty="0"/>
            </a:br>
            <a:r>
              <a:rPr lang="en-US" dirty="0"/>
              <a:t>- New York Times, January 13, 1920.</a:t>
            </a:r>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9085354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400657"/>
          </a:xfrm>
          <a:prstGeom prst="rect">
            <a:avLst/>
          </a:prstGeom>
          <a:noFill/>
        </p:spPr>
        <p:txBody>
          <a:bodyPr wrap="square" rtlCol="0">
            <a:spAutoFit/>
          </a:bodyPr>
          <a:lstStyle/>
          <a:p>
            <a:pPr algn="ctr"/>
            <a:r>
              <a:rPr lang="en-US" sz="2400" u="sng" dirty="0"/>
              <a:t>a</a:t>
            </a:r>
            <a:endParaRPr lang="en-US"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588" y="352425"/>
            <a:ext cx="8124825" cy="615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12603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7663636"/>
          </a:xfrm>
          <a:prstGeom prst="rect">
            <a:avLst/>
          </a:prstGeom>
          <a:noFill/>
        </p:spPr>
        <p:txBody>
          <a:bodyPr wrap="square" rtlCol="0">
            <a:spAutoFit/>
          </a:bodyPr>
          <a:lstStyle/>
          <a:p>
            <a:pPr algn="ctr"/>
            <a:r>
              <a:rPr lang="en-US" sz="2400" u="sng" dirty="0"/>
              <a:t>Institute for New Energy Database Guide Page</a:t>
            </a:r>
          </a:p>
          <a:p>
            <a:pPr algn="ctr"/>
            <a:endParaRPr lang="en-US" dirty="0"/>
          </a:p>
          <a:p>
            <a:pPr algn="ctr"/>
            <a:r>
              <a:rPr lang="en-US" dirty="0">
                <a:hlinkClick r:id="rId2"/>
              </a:rPr>
              <a:t>www.padrak.com/ine/DBGUIDE.html</a:t>
            </a:r>
            <a:endParaRPr lang="en-US" dirty="0"/>
          </a:p>
          <a:p>
            <a:pPr algn="ctr"/>
            <a:endParaRPr lang="en-US" dirty="0"/>
          </a:p>
          <a:p>
            <a:pPr algn="ctr"/>
            <a:r>
              <a:rPr lang="en-US" dirty="0"/>
              <a:t>INE DATABASE GUIDE</a:t>
            </a:r>
          </a:p>
          <a:p>
            <a:pPr algn="ctr"/>
            <a:endParaRPr lang="en-US" dirty="0"/>
          </a:p>
          <a:p>
            <a:pPr algn="ctr"/>
            <a:r>
              <a:rPr lang="en-US" dirty="0"/>
              <a:t>All Database Files Last Updated: January 25, 2003</a:t>
            </a:r>
          </a:p>
          <a:p>
            <a:pPr algn="ctr"/>
            <a:endParaRPr lang="en-US" dirty="0"/>
          </a:p>
          <a:p>
            <a:pPr algn="ctr"/>
            <a:r>
              <a:rPr lang="en-US" dirty="0"/>
              <a:t>From the Institute for New Energy Web Site at: www.padrak.com/ine/</a:t>
            </a:r>
          </a:p>
          <a:p>
            <a:pPr algn="ctr"/>
            <a:endParaRPr lang="en-US" dirty="0"/>
          </a:p>
          <a:p>
            <a:pPr algn="ctr"/>
            <a:r>
              <a:rPr lang="en-US" u="sng" dirty="0"/>
              <a:t>Device Listings Are Given By: </a:t>
            </a:r>
          </a:p>
          <a:p>
            <a:pPr algn="ctr"/>
            <a:r>
              <a:rPr lang="en-US" dirty="0"/>
              <a:t>Device Name</a:t>
            </a:r>
          </a:p>
          <a:p>
            <a:pPr algn="ctr"/>
            <a:r>
              <a:rPr lang="en-US" dirty="0"/>
              <a:t>Inventor's Name</a:t>
            </a:r>
          </a:p>
          <a:p>
            <a:pPr algn="ctr"/>
            <a:r>
              <a:rPr lang="en-US" dirty="0"/>
              <a:t>Interest Criteria</a:t>
            </a:r>
          </a:p>
          <a:p>
            <a:pPr algn="ctr"/>
            <a:r>
              <a:rPr lang="en-US" dirty="0"/>
              <a:t>and </a:t>
            </a:r>
          </a:p>
          <a:p>
            <a:pPr algn="ctr"/>
            <a:r>
              <a:rPr lang="en-US" dirty="0"/>
              <a:t>Commercialization Criteria</a:t>
            </a:r>
          </a:p>
          <a:p>
            <a:pPr algn="ctr"/>
            <a:endParaRPr lang="en-US" dirty="0"/>
          </a:p>
          <a:p>
            <a:pPr algn="ctr"/>
            <a:r>
              <a:rPr lang="en-US" dirty="0"/>
              <a:t>[So what!...]</a:t>
            </a:r>
          </a:p>
          <a:p>
            <a:pPr algn="ctr"/>
            <a:endParaRPr lang="en-US" dirty="0"/>
          </a:p>
          <a:p>
            <a:pPr algn="ctr"/>
            <a:endParaRPr lang="en-US"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8233989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3508653"/>
          </a:xfrm>
          <a:prstGeom prst="rect">
            <a:avLst/>
          </a:prstGeom>
          <a:noFill/>
        </p:spPr>
        <p:txBody>
          <a:bodyPr wrap="square" rtlCol="0">
            <a:spAutoFit/>
          </a:bodyPr>
          <a:lstStyle/>
          <a:p>
            <a:pPr algn="ctr"/>
            <a:r>
              <a:rPr lang="en-US" sz="2400" b="1" u="sng" dirty="0"/>
              <a:t>WHERE’S THE BEEF?</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338" y="1143000"/>
            <a:ext cx="6029325"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82241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4339650"/>
          </a:xfrm>
          <a:prstGeom prst="rect">
            <a:avLst/>
          </a:prstGeom>
          <a:noFill/>
        </p:spPr>
        <p:txBody>
          <a:bodyPr wrap="square" rtlCol="0">
            <a:spAutoFit/>
          </a:bodyPr>
          <a:lstStyle/>
          <a:p>
            <a:pPr algn="ctr"/>
            <a:r>
              <a:rPr lang="en-US" sz="2400" u="sng" dirty="0"/>
              <a:t>Institute for New Energy Database - Interest</a:t>
            </a:r>
          </a:p>
          <a:p>
            <a:pPr algn="ctr"/>
            <a:endParaRPr lang="en-US" dirty="0"/>
          </a:p>
          <a:p>
            <a:pPr algn="ctr"/>
            <a:r>
              <a:rPr lang="en-US" dirty="0">
                <a:hlinkClick r:id="rId2"/>
              </a:rPr>
              <a:t>http://www.padrak.com/ine/db/DEVICES_I.html</a:t>
            </a: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4229" y="1716350"/>
            <a:ext cx="5170338" cy="494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8262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3785652"/>
          </a:xfrm>
          <a:prstGeom prst="rect">
            <a:avLst/>
          </a:prstGeom>
          <a:noFill/>
        </p:spPr>
        <p:txBody>
          <a:bodyPr wrap="square" rtlCol="0">
            <a:spAutoFit/>
          </a:bodyPr>
          <a:lstStyle/>
          <a:p>
            <a:pPr algn="ctr"/>
            <a:r>
              <a:rPr lang="en-US" sz="2400" u="sng" dirty="0"/>
              <a:t>Institute for New Energy Database - Interest</a:t>
            </a:r>
          </a:p>
          <a:p>
            <a:pPr algn="ctr"/>
            <a:endParaRPr lang="en-US" dirty="0"/>
          </a:p>
          <a:p>
            <a:pPr algn="ctr"/>
            <a:r>
              <a:rPr lang="en-US" dirty="0">
                <a:hlinkClick r:id="rId2"/>
              </a:rPr>
              <a:t>http://www.padrak.com/ine/db/DEVICES_I.html</a:t>
            </a:r>
            <a:endParaRPr lang="en-US" dirty="0"/>
          </a:p>
          <a:p>
            <a:pPr algn="ctr"/>
            <a:endParaRPr lang="en-US" dirty="0"/>
          </a:p>
          <a:p>
            <a:pPr algn="ctr"/>
            <a:endParaRPr lang="en-US" dirty="0"/>
          </a:p>
          <a:p>
            <a:pPr algn="ctr"/>
            <a:endParaRPr lang="en-US"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864" y="1907959"/>
            <a:ext cx="5650271"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45371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3508653"/>
          </a:xfrm>
          <a:prstGeom prst="rect">
            <a:avLst/>
          </a:prstGeom>
          <a:noFill/>
        </p:spPr>
        <p:txBody>
          <a:bodyPr wrap="square" rtlCol="0">
            <a:spAutoFit/>
          </a:bodyPr>
          <a:lstStyle/>
          <a:p>
            <a:pPr algn="ctr"/>
            <a:r>
              <a:rPr lang="en-US" sz="2400" u="sng" dirty="0"/>
              <a:t>INE Database – Template File</a:t>
            </a:r>
          </a:p>
          <a:p>
            <a:pPr algn="ctr"/>
            <a:endParaRPr lang="en-US" dirty="0"/>
          </a:p>
          <a:p>
            <a:pPr algn="ctr"/>
            <a:r>
              <a:rPr lang="en-US" dirty="0">
                <a:hlinkClick r:id="rId2"/>
              </a:rPr>
              <a:t>http://www.padrak.com/ine/DBTEMPLATE.html</a:t>
            </a:r>
            <a:endParaRPr lang="en-US" dirty="0"/>
          </a:p>
          <a:p>
            <a:pPr algn="ctr"/>
            <a:endParaRPr lang="en-US" dirty="0"/>
          </a:p>
          <a:p>
            <a:pPr algn="ctr"/>
            <a:r>
              <a:rPr lang="en-US" dirty="0"/>
              <a:t>Listed for each Device – Linked – ALL of the Available Data for:</a:t>
            </a:r>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9050" y="2209800"/>
            <a:ext cx="1657350" cy="453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7692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685801"/>
            <a:ext cx="7315199" cy="4339650"/>
          </a:xfrm>
          <a:prstGeom prst="rect">
            <a:avLst/>
          </a:prstGeom>
          <a:noFill/>
        </p:spPr>
        <p:txBody>
          <a:bodyPr wrap="square" rtlCol="0">
            <a:spAutoFit/>
          </a:bodyPr>
          <a:lstStyle/>
          <a:p>
            <a:pPr algn="ctr"/>
            <a:r>
              <a:rPr lang="en-US" sz="2400" u="sng" dirty="0"/>
              <a:t>My Plan</a:t>
            </a:r>
          </a:p>
          <a:p>
            <a:pPr algn="ctr"/>
            <a:endParaRPr lang="en-US" dirty="0"/>
          </a:p>
          <a:p>
            <a:pPr algn="ctr"/>
            <a:r>
              <a:rPr lang="en-US" sz="2400" dirty="0"/>
              <a:t>To give you new information</a:t>
            </a:r>
          </a:p>
          <a:p>
            <a:pPr algn="ctr"/>
            <a:endParaRPr lang="en-US" sz="2400" dirty="0"/>
          </a:p>
          <a:p>
            <a:pPr algn="ctr"/>
            <a:r>
              <a:rPr lang="en-US" sz="2400" dirty="0"/>
              <a:t>To open your eyes</a:t>
            </a:r>
          </a:p>
          <a:p>
            <a:pPr algn="ctr"/>
            <a:endParaRPr lang="en-US" sz="2400" dirty="0"/>
          </a:p>
          <a:p>
            <a:pPr algn="ctr"/>
            <a:r>
              <a:rPr lang="en-US" sz="2400" dirty="0"/>
              <a:t>And maybe</a:t>
            </a:r>
          </a:p>
          <a:p>
            <a:pPr algn="ctr"/>
            <a:endParaRPr lang="en-US" sz="2400" dirty="0"/>
          </a:p>
          <a:p>
            <a:pPr algn="ctr"/>
            <a:r>
              <a:rPr lang="en-US" sz="2400" dirty="0"/>
              <a:t>To upset everyone watching</a:t>
            </a:r>
          </a:p>
          <a:p>
            <a:pPr algn="ctr"/>
            <a:r>
              <a:rPr lang="en-US" sz="2400" dirty="0"/>
              <a:t>At least once</a:t>
            </a:r>
          </a:p>
          <a:p>
            <a:pPr algn="ctr"/>
            <a:r>
              <a:rPr lang="en-US" sz="2400" dirty="0"/>
              <a:t>About something…</a:t>
            </a:r>
          </a:p>
          <a:p>
            <a:endParaRPr lang="en-US" u="sng" dirty="0"/>
          </a:p>
        </p:txBody>
      </p:sp>
    </p:spTree>
    <p:extLst>
      <p:ext uri="{BB962C8B-B14F-4D97-AF65-F5344CB8AC3E}">
        <p14:creationId xmlns:p14="http://schemas.microsoft.com/office/powerpoint/2010/main" val="9400808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3785652"/>
          </a:xfrm>
          <a:prstGeom prst="rect">
            <a:avLst/>
          </a:prstGeom>
          <a:noFill/>
        </p:spPr>
        <p:txBody>
          <a:bodyPr wrap="square" rtlCol="0">
            <a:spAutoFit/>
          </a:bodyPr>
          <a:lstStyle/>
          <a:p>
            <a:pPr algn="ctr"/>
            <a:r>
              <a:rPr lang="en-US" sz="2400" u="sng" dirty="0"/>
              <a:t>Institute for New Energy Database - Commercialization</a:t>
            </a:r>
          </a:p>
          <a:p>
            <a:pPr algn="ctr"/>
            <a:endParaRPr lang="en-US" dirty="0"/>
          </a:p>
          <a:p>
            <a:pPr algn="ctr"/>
            <a:r>
              <a:rPr lang="en-US" dirty="0">
                <a:hlinkClick r:id="rId2"/>
              </a:rPr>
              <a:t>http://www.padrak.com/ine/db/DEVICES_C.html</a:t>
            </a:r>
            <a:endParaRPr lang="en-US" dirty="0"/>
          </a:p>
          <a:p>
            <a:pPr algn="ctr"/>
            <a:endParaRPr lang="en-US" dirty="0"/>
          </a:p>
          <a:p>
            <a:pPr algn="ctr"/>
            <a:endParaRPr lang="en-US" dirty="0"/>
          </a:p>
          <a:p>
            <a:pPr algn="ctr"/>
            <a:endParaRPr lang="en-US"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337" y="1752600"/>
            <a:ext cx="4505325" cy="4995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14313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8494633"/>
          </a:xfrm>
          <a:prstGeom prst="rect">
            <a:avLst/>
          </a:prstGeom>
          <a:noFill/>
        </p:spPr>
        <p:txBody>
          <a:bodyPr wrap="square" rtlCol="0">
            <a:spAutoFit/>
          </a:bodyPr>
          <a:lstStyle/>
          <a:p>
            <a:pPr algn="ctr"/>
            <a:r>
              <a:rPr lang="en-US" sz="2400" u="sng" dirty="0"/>
              <a:t>Institute for New Energy Database – The Winners</a:t>
            </a:r>
          </a:p>
          <a:p>
            <a:pPr algn="ctr"/>
            <a:endParaRPr lang="en-US" dirty="0"/>
          </a:p>
          <a:p>
            <a:pPr algn="ctr"/>
            <a:r>
              <a:rPr lang="en-US" dirty="0"/>
              <a:t>Davis Tidal Turbine – </a:t>
            </a:r>
            <a:r>
              <a:rPr lang="en-US" u="sng" dirty="0"/>
              <a:t>Ocean</a:t>
            </a:r>
            <a:r>
              <a:rPr lang="en-US" dirty="0"/>
              <a:t> Vertical Turbine</a:t>
            </a:r>
          </a:p>
          <a:p>
            <a:pPr algn="ctr"/>
            <a:r>
              <a:rPr lang="en-US" dirty="0"/>
              <a:t>Harmonic Frequency Generator Circuit - </a:t>
            </a:r>
            <a:r>
              <a:rPr lang="en-US" u="sng" dirty="0"/>
              <a:t>Resonance</a:t>
            </a:r>
          </a:p>
          <a:p>
            <a:pPr algn="ctr"/>
            <a:r>
              <a:rPr lang="en-US" dirty="0"/>
              <a:t>Patterson Power Cell – </a:t>
            </a:r>
            <a:r>
              <a:rPr lang="en-US" u="sng" dirty="0"/>
              <a:t>Cold Fusion</a:t>
            </a:r>
          </a:p>
          <a:p>
            <a:pPr algn="ctr"/>
            <a:r>
              <a:rPr lang="en-US" dirty="0"/>
              <a:t>High Voltage Solar Cells – </a:t>
            </a:r>
            <a:r>
              <a:rPr lang="en-US" u="sng" dirty="0"/>
              <a:t>Higher Efficiency</a:t>
            </a:r>
          </a:p>
          <a:p>
            <a:pPr algn="ctr"/>
            <a:r>
              <a:rPr lang="en-US" dirty="0"/>
              <a:t>Moray Radiant Energy Equipment – </a:t>
            </a:r>
            <a:r>
              <a:rPr lang="en-US" u="sng" dirty="0"/>
              <a:t>Isotope Resonance</a:t>
            </a:r>
          </a:p>
          <a:p>
            <a:pPr algn="ctr"/>
            <a:r>
              <a:rPr lang="en-US" dirty="0"/>
              <a:t>Paul Brown Beta Cell Battery - </a:t>
            </a:r>
            <a:r>
              <a:rPr lang="en-US" u="sng" dirty="0"/>
              <a:t>Isotope Resonance </a:t>
            </a:r>
          </a:p>
          <a:p>
            <a:pPr algn="ctr"/>
            <a:r>
              <a:rPr lang="en-US" dirty="0"/>
              <a:t>Bug Powered Fuel Cell – </a:t>
            </a:r>
            <a:r>
              <a:rPr lang="en-US" u="sng" dirty="0"/>
              <a:t>Biological Energy Conversion</a:t>
            </a:r>
          </a:p>
          <a:p>
            <a:pPr algn="ctr"/>
            <a:r>
              <a:rPr lang="en-US" dirty="0"/>
              <a:t>Capacitive Discharge Motor - Gray</a:t>
            </a:r>
          </a:p>
          <a:p>
            <a:pPr algn="ctr"/>
            <a:r>
              <a:rPr lang="en-US" dirty="0"/>
              <a:t>Capacitive Discharge Motor - Ide</a:t>
            </a:r>
          </a:p>
          <a:p>
            <a:pPr algn="ctr"/>
            <a:r>
              <a:rPr lang="en-US" dirty="0"/>
              <a:t>Catalytic Hydrogen Collapse (CHC) – </a:t>
            </a:r>
            <a:r>
              <a:rPr lang="en-US" u="sng" dirty="0"/>
              <a:t>Small Bubbles Convert Energy</a:t>
            </a:r>
          </a:p>
          <a:p>
            <a:pPr algn="ctr"/>
            <a:r>
              <a:rPr lang="en-US" dirty="0"/>
              <a:t>Finsrud Motion Machine (Norway) – </a:t>
            </a:r>
            <a:r>
              <a:rPr lang="en-US" u="sng" dirty="0"/>
              <a:t>Circular Non-Stop Motion</a:t>
            </a:r>
          </a:p>
          <a:p>
            <a:pPr algn="ctr"/>
            <a:r>
              <a:rPr lang="en-US" dirty="0"/>
              <a:t>Jefimenko Electrostatic Generators – </a:t>
            </a:r>
            <a:r>
              <a:rPr lang="en-US" u="sng" dirty="0"/>
              <a:t>0.5 kw from the Air</a:t>
            </a:r>
          </a:p>
          <a:p>
            <a:pPr algn="ctr"/>
            <a:r>
              <a:rPr lang="en-US" dirty="0"/>
              <a:t>Motional Electric Field Effect – </a:t>
            </a:r>
            <a:r>
              <a:rPr lang="en-US" u="sng" dirty="0"/>
              <a:t>Earth EM Grid Extraction</a:t>
            </a:r>
          </a:p>
          <a:p>
            <a:pPr algn="ctr"/>
            <a:r>
              <a:rPr lang="en-US" dirty="0"/>
              <a:t>New Machine (India) - Tewari, Paramahamsa – </a:t>
            </a:r>
            <a:r>
              <a:rPr lang="en-US" u="sng" dirty="0"/>
              <a:t>Rotating Magnets</a:t>
            </a:r>
          </a:p>
          <a:p>
            <a:pPr algn="ctr"/>
            <a:r>
              <a:rPr lang="en-US" dirty="0"/>
              <a:t>Pons and Fleischmann Status (France) Pons and Fleischmann</a:t>
            </a:r>
          </a:p>
          <a:p>
            <a:pPr algn="ctr"/>
            <a:r>
              <a:rPr lang="en-US" dirty="0"/>
              <a:t>RQM Devices (Switzerland) – Batteries, Maybe</a:t>
            </a:r>
          </a:p>
          <a:p>
            <a:pPr algn="ctr"/>
            <a:r>
              <a:rPr lang="en-US" dirty="0"/>
              <a:t>Sonofusion Reactor – </a:t>
            </a:r>
            <a:r>
              <a:rPr lang="en-US" u="sng" dirty="0"/>
              <a:t>Small Bubbles</a:t>
            </a:r>
          </a:p>
          <a:p>
            <a:pPr algn="ctr"/>
            <a:r>
              <a:rPr lang="en-US" dirty="0"/>
              <a:t>Swiss ML Converter (Switzerland) - Films, Absolutely – </a:t>
            </a:r>
            <a:r>
              <a:rPr lang="en-US" u="sng" dirty="0"/>
              <a:t>EM Rotation</a:t>
            </a:r>
            <a:r>
              <a:rPr lang="en-US" dirty="0"/>
              <a:t> </a:t>
            </a:r>
          </a:p>
          <a:p>
            <a:pPr algn="ctr"/>
            <a:endParaRPr lang="en-US" dirty="0"/>
          </a:p>
          <a:p>
            <a:pPr algn="ctr"/>
            <a:endParaRPr lang="en-US"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1894604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3970318"/>
          </a:xfrm>
          <a:prstGeom prst="rect">
            <a:avLst/>
          </a:prstGeom>
          <a:noFill/>
        </p:spPr>
        <p:txBody>
          <a:bodyPr wrap="square" rtlCol="0">
            <a:spAutoFit/>
          </a:bodyPr>
          <a:lstStyle/>
          <a:p>
            <a:pPr algn="ctr"/>
            <a:r>
              <a:rPr lang="en-US" sz="2400" u="sng" dirty="0"/>
              <a:t>Bedini “Free Energy” Generator</a:t>
            </a:r>
          </a:p>
          <a:p>
            <a:pPr algn="ctr"/>
            <a:r>
              <a:rPr lang="en-US" sz="2400" dirty="0"/>
              <a:t>Just Recharges Batteries via an EM Flywheel…</a:t>
            </a:r>
          </a:p>
          <a:p>
            <a:pPr algn="ctr"/>
            <a:r>
              <a:rPr lang="en-US" sz="2400" dirty="0"/>
              <a:t>So Batteries Last Longer!</a:t>
            </a:r>
            <a:endParaRPr lang="en-US" dirty="0"/>
          </a:p>
          <a:p>
            <a:pPr algn="ctr"/>
            <a:r>
              <a:rPr lang="en-US" dirty="0"/>
              <a:t> </a:t>
            </a:r>
          </a:p>
          <a:p>
            <a:pPr algn="ctr"/>
            <a:endParaRPr lang="en-US" dirty="0"/>
          </a:p>
          <a:p>
            <a:pPr algn="ctr"/>
            <a:endParaRPr lang="en-US"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27650" name="Picture 2" descr="D:\$$ Data Folder on Data Disc D\$$ Patrick Bailey\!   a_Clip Art for Energy and UFOs\! TT presentation - Fixed Papers\Bedini Prototype Free Energy Un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4352" y="1828800"/>
            <a:ext cx="7595296" cy="4414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1249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3693319"/>
          </a:xfrm>
          <a:prstGeom prst="rect">
            <a:avLst/>
          </a:prstGeom>
          <a:noFill/>
        </p:spPr>
        <p:txBody>
          <a:bodyPr wrap="square" rtlCol="0">
            <a:spAutoFit/>
          </a:bodyPr>
          <a:lstStyle/>
          <a:p>
            <a:pPr algn="ctr"/>
            <a:endParaRPr lang="en-US" sz="2400" u="sng" dirty="0"/>
          </a:p>
          <a:p>
            <a:pPr algn="ctr"/>
            <a:endParaRPr lang="en-US" sz="2400" u="sng" dirty="0"/>
          </a:p>
          <a:p>
            <a:pPr algn="ctr"/>
            <a:endParaRPr lang="en-US" sz="2400" u="sng" dirty="0"/>
          </a:p>
          <a:p>
            <a:pPr algn="ctr"/>
            <a:endParaRPr lang="en-US" dirty="0"/>
          </a:p>
          <a:p>
            <a:pPr algn="ctr"/>
            <a:endParaRPr lang="en-US"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1026" name="Picture 2" descr="D:\$$ Data Folder on Data Disc D\$$ Patrick Bailey\!   a_Clip Art for Energy and UFOs\! TT presentation - Fixed Papers\Electrostatic Motors - Free Energ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3049" y="404017"/>
            <a:ext cx="8177902" cy="6049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9818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3231654"/>
          </a:xfrm>
          <a:prstGeom prst="rect">
            <a:avLst/>
          </a:prstGeom>
          <a:noFill/>
        </p:spPr>
        <p:txBody>
          <a:bodyPr wrap="square" rtlCol="0">
            <a:spAutoFit/>
          </a:bodyPr>
          <a:lstStyle/>
          <a:p>
            <a:pPr algn="ctr"/>
            <a:r>
              <a:rPr lang="en-US" sz="2400" u="sng" dirty="0"/>
              <a:t>Poggendorff Electrostatic Motors (0.1 HP shown)</a:t>
            </a:r>
            <a:endParaRPr lang="en-US" dirty="0"/>
          </a:p>
          <a:p>
            <a:pPr algn="ctr"/>
            <a:r>
              <a:rPr lang="en-US" dirty="0"/>
              <a:t> </a:t>
            </a:r>
          </a:p>
          <a:p>
            <a:pPr algn="ctr"/>
            <a:endParaRPr lang="en-US" dirty="0"/>
          </a:p>
          <a:p>
            <a:pPr algn="ctr"/>
            <a:endParaRPr lang="en-US"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2050" name="Picture 2" descr="D:\$$ Data Folder on Data Disc D\$$ Patrick Bailey\!   a_Clip Art for Energy and UFOs\! TT presentation - Fixed Papers\Electrostatic Motor Picture 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07994" y="1257300"/>
            <a:ext cx="3728012" cy="5077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831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3693319"/>
          </a:xfrm>
          <a:prstGeom prst="rect">
            <a:avLst/>
          </a:prstGeom>
          <a:noFill/>
        </p:spPr>
        <p:txBody>
          <a:bodyPr wrap="square" rtlCol="0">
            <a:spAutoFit/>
          </a:bodyPr>
          <a:lstStyle/>
          <a:p>
            <a:pPr algn="ctr"/>
            <a:r>
              <a:rPr lang="en-US" sz="2400" u="sng" dirty="0"/>
              <a:t>Hendershot – Earth EM Resonance</a:t>
            </a:r>
          </a:p>
          <a:p>
            <a:pPr algn="ctr"/>
            <a:r>
              <a:rPr lang="en-US" sz="2400" dirty="0"/>
              <a:t>Note: No Inductance!</a:t>
            </a:r>
          </a:p>
          <a:p>
            <a:pPr algn="ctr"/>
            <a:endParaRPr lang="en-US" sz="2400" u="sng" dirty="0"/>
          </a:p>
          <a:p>
            <a:pPr algn="ctr"/>
            <a:endParaRPr lang="en-US" dirty="0"/>
          </a:p>
          <a:p>
            <a:pPr algn="ctr"/>
            <a:endParaRPr lang="en-US"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3074" name="Picture 2" descr="D:\$$ Data Folder on Data Disc D\$$ Patrick Bailey\!   a_Clip Art for Energy and UFOs\! TT presentation - Fixed Papers\Lester Hendershot Slide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5561" y="1676399"/>
            <a:ext cx="4684713" cy="4479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1290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3693319"/>
          </a:xfrm>
          <a:prstGeom prst="rect">
            <a:avLst/>
          </a:prstGeom>
          <a:noFill/>
        </p:spPr>
        <p:txBody>
          <a:bodyPr wrap="square" rtlCol="0">
            <a:spAutoFit/>
          </a:bodyPr>
          <a:lstStyle/>
          <a:p>
            <a:pPr algn="ctr"/>
            <a:r>
              <a:rPr lang="en-US" sz="2400" u="sng" dirty="0"/>
              <a:t>Hendershot – Earth EM Resonance</a:t>
            </a:r>
          </a:p>
          <a:p>
            <a:pPr algn="ctr"/>
            <a:r>
              <a:rPr lang="en-US" sz="2400" dirty="0"/>
              <a:t>Note: No Inductance!</a:t>
            </a:r>
          </a:p>
          <a:p>
            <a:pPr algn="ctr"/>
            <a:endParaRPr lang="en-US" sz="2400" u="sng" dirty="0"/>
          </a:p>
          <a:p>
            <a:pPr algn="ctr"/>
            <a:endParaRPr lang="en-US" dirty="0"/>
          </a:p>
          <a:p>
            <a:pPr algn="ctr"/>
            <a:endParaRPr lang="en-US"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4098" name="Picture 2" descr="D:\$$ Data Folder on Data Disc D\$$ Patrick Bailey\!   a_Clip Art for Energy and UFOs\! TT presentation - Fixed Papers\Lester Hendershot Slide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4239" y="1600200"/>
            <a:ext cx="5335522" cy="4724399"/>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4724400" y="4680751"/>
            <a:ext cx="990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701401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3693319"/>
          </a:xfrm>
          <a:prstGeom prst="rect">
            <a:avLst/>
          </a:prstGeom>
          <a:noFill/>
        </p:spPr>
        <p:txBody>
          <a:bodyPr wrap="square" rtlCol="0">
            <a:spAutoFit/>
          </a:bodyPr>
          <a:lstStyle/>
          <a:p>
            <a:pPr algn="ctr"/>
            <a:r>
              <a:rPr lang="en-US" sz="2400" u="sng" dirty="0"/>
              <a:t>Counter-Wound Coils</a:t>
            </a:r>
          </a:p>
          <a:p>
            <a:pPr algn="ctr"/>
            <a:r>
              <a:rPr lang="en-US" sz="2400" dirty="0"/>
              <a:t>Note: No Inductance!</a:t>
            </a:r>
          </a:p>
          <a:p>
            <a:pPr algn="ctr"/>
            <a:endParaRPr lang="en-US" sz="2400" u="sng" dirty="0"/>
          </a:p>
          <a:p>
            <a:pPr algn="ctr"/>
            <a:endParaRPr lang="en-US" dirty="0"/>
          </a:p>
          <a:p>
            <a:pPr algn="ctr"/>
            <a:endParaRPr lang="en-US"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9218" name="Picture 2" descr="D:\$$ Data Folder on Data Disc D\$$ Patrick Bailey\!   a_Clip Art for Energy and UFOs\! TT presentation - Fixed Papers\Walter Russel CW Coil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225" y="431800"/>
            <a:ext cx="7827963" cy="5992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9923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3323987"/>
          </a:xfrm>
          <a:prstGeom prst="rect">
            <a:avLst/>
          </a:prstGeom>
          <a:noFill/>
        </p:spPr>
        <p:txBody>
          <a:bodyPr wrap="square" rtlCol="0">
            <a:spAutoFit/>
          </a:bodyPr>
          <a:lstStyle/>
          <a:p>
            <a:pPr algn="ctr"/>
            <a:r>
              <a:rPr lang="en-US" sz="2400" u="sng" dirty="0"/>
              <a:t>Walter Russel (1961)</a:t>
            </a:r>
          </a:p>
          <a:p>
            <a:pPr algn="ctr"/>
            <a:endParaRPr lang="en-US" sz="2400" u="sng" dirty="0"/>
          </a:p>
          <a:p>
            <a:pPr algn="ctr"/>
            <a:endParaRPr lang="en-US" dirty="0"/>
          </a:p>
          <a:p>
            <a:pPr algn="ctr"/>
            <a:endParaRPr lang="en-US"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26626" name="Picture 2" descr="D:\$$ Data Folder on Data Disc D\$$ Patrick Bailey\!   a_Clip Art for Energy and UFOs\! TT presentation - Fixed Papers\Walter Russel Slide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081" y="1026111"/>
            <a:ext cx="5557837" cy="6774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7817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5170646"/>
          </a:xfrm>
          <a:prstGeom prst="rect">
            <a:avLst/>
          </a:prstGeom>
          <a:noFill/>
        </p:spPr>
        <p:txBody>
          <a:bodyPr wrap="square" rtlCol="0">
            <a:spAutoFit/>
          </a:bodyPr>
          <a:lstStyle/>
          <a:p>
            <a:pPr algn="ctr"/>
            <a:r>
              <a:rPr lang="en-US" sz="2400" u="sng" dirty="0"/>
              <a:t>Also See:  KEELYNET (with Jerry Decker in MX)</a:t>
            </a:r>
          </a:p>
          <a:p>
            <a:pPr algn="ctr"/>
            <a:endParaRPr lang="en-US" sz="2400" u="sng" dirty="0"/>
          </a:p>
          <a:p>
            <a:pPr algn="ctr"/>
            <a:r>
              <a:rPr lang="en-US" sz="2400" dirty="0">
                <a:hlinkClick r:id="rId2"/>
              </a:rPr>
              <a:t>http://www.keelynet.com/</a:t>
            </a:r>
            <a:endParaRPr lang="en-US" sz="2400" dirty="0"/>
          </a:p>
          <a:p>
            <a:pPr algn="ctr"/>
            <a:endParaRPr lang="en-US" sz="2400" dirty="0"/>
          </a:p>
          <a:p>
            <a:pPr algn="ctr"/>
            <a:r>
              <a:rPr lang="en-US" sz="2400" dirty="0"/>
              <a:t>Very Good Sources of Information</a:t>
            </a:r>
          </a:p>
          <a:p>
            <a:pPr algn="ctr"/>
            <a:endParaRPr lang="en-US" sz="2400" u="sng" dirty="0"/>
          </a:p>
          <a:p>
            <a:pPr algn="ctr"/>
            <a:endParaRPr lang="en-US" sz="2400" u="sng" dirty="0"/>
          </a:p>
          <a:p>
            <a:pPr algn="ctr"/>
            <a:endParaRPr lang="en-US" dirty="0"/>
          </a:p>
          <a:p>
            <a:pPr algn="ctr"/>
            <a:endParaRPr lang="en-US"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470015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685801"/>
            <a:ext cx="7315199" cy="5539978"/>
          </a:xfrm>
          <a:prstGeom prst="rect">
            <a:avLst/>
          </a:prstGeom>
          <a:noFill/>
        </p:spPr>
        <p:txBody>
          <a:bodyPr wrap="square" rtlCol="0">
            <a:spAutoFit/>
          </a:bodyPr>
          <a:lstStyle/>
          <a:p>
            <a:pPr algn="ctr"/>
            <a:r>
              <a:rPr lang="en-US" sz="2400" u="sng" dirty="0"/>
              <a:t>Dedicated To</a:t>
            </a:r>
          </a:p>
          <a:p>
            <a:pPr algn="ctr"/>
            <a:endParaRPr lang="en-US" sz="2400" dirty="0"/>
          </a:p>
          <a:p>
            <a:pPr algn="ctr"/>
            <a:r>
              <a:rPr lang="en-US" sz="2400" dirty="0"/>
              <a:t>All Truth Seekers Everywhere</a:t>
            </a:r>
          </a:p>
          <a:p>
            <a:pPr algn="ctr"/>
            <a:r>
              <a:rPr lang="en-US" sz="2400" dirty="0"/>
              <a:t>Nickola Tesla</a:t>
            </a:r>
          </a:p>
          <a:p>
            <a:pPr algn="ctr"/>
            <a:r>
              <a:rPr lang="en-US" sz="2400" dirty="0"/>
              <a:t>My Parents</a:t>
            </a:r>
          </a:p>
          <a:p>
            <a:pPr algn="ctr"/>
            <a:r>
              <a:rPr lang="en-US" sz="2400" dirty="0"/>
              <a:t>The Family of Light Network</a:t>
            </a:r>
          </a:p>
          <a:p>
            <a:pPr algn="ctr"/>
            <a:r>
              <a:rPr lang="en-US" sz="2400" dirty="0"/>
              <a:t>Spring Board Divers</a:t>
            </a:r>
          </a:p>
          <a:p>
            <a:pPr algn="ctr"/>
            <a:r>
              <a:rPr lang="en-US" sz="2400" dirty="0"/>
              <a:t>Gymnasts</a:t>
            </a:r>
          </a:p>
          <a:p>
            <a:pPr algn="ctr"/>
            <a:r>
              <a:rPr lang="en-US" sz="2400" dirty="0"/>
              <a:t>Rugby Players</a:t>
            </a:r>
          </a:p>
          <a:p>
            <a:pPr algn="ctr"/>
            <a:r>
              <a:rPr lang="en-US" sz="2400" dirty="0"/>
              <a:t>Spiritual Seekers</a:t>
            </a:r>
          </a:p>
          <a:p>
            <a:pPr algn="ctr"/>
            <a:r>
              <a:rPr lang="en-US" sz="2400" dirty="0"/>
              <a:t>The Masons</a:t>
            </a:r>
          </a:p>
          <a:p>
            <a:pPr algn="ctr"/>
            <a:r>
              <a:rPr lang="en-US" sz="2400" dirty="0"/>
              <a:t>All Alphabet Organizations (ONR, FBI, CIA, DHS, etc…)</a:t>
            </a:r>
          </a:p>
          <a:p>
            <a:pPr algn="ctr"/>
            <a:r>
              <a:rPr lang="en-US" sz="2400" dirty="0"/>
              <a:t>Sloopy (Gavegin Videos) </a:t>
            </a:r>
          </a:p>
          <a:p>
            <a:pPr algn="ctr"/>
            <a:r>
              <a:rPr lang="en-US" sz="2400" dirty="0"/>
              <a:t>and Kurt (The FMBR Camera Man)</a:t>
            </a:r>
          </a:p>
          <a:p>
            <a:pPr algn="ctr"/>
            <a:endParaRPr lang="en-US" dirty="0"/>
          </a:p>
        </p:txBody>
      </p:sp>
    </p:spTree>
    <p:extLst>
      <p:ext uri="{BB962C8B-B14F-4D97-AF65-F5344CB8AC3E}">
        <p14:creationId xmlns:p14="http://schemas.microsoft.com/office/powerpoint/2010/main" val="26852763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646331"/>
          </a:xfrm>
          <a:prstGeom prst="rect">
            <a:avLst/>
          </a:prstGeom>
          <a:noFill/>
        </p:spPr>
        <p:txBody>
          <a:bodyPr wrap="square" rtlCol="0">
            <a:spAutoFit/>
          </a:bodyPr>
          <a:lstStyle/>
          <a:p>
            <a:pPr algn="ctr"/>
            <a:r>
              <a:rPr lang="en-US" dirty="0"/>
              <a:t>T</a:t>
            </a:r>
          </a:p>
          <a:p>
            <a:pPr algn="ctr"/>
            <a:r>
              <a:rPr lang="en-US" dirty="0"/>
              <a:t>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202" y="0"/>
            <a:ext cx="880359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65244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4062651"/>
          </a:xfrm>
          <a:prstGeom prst="rect">
            <a:avLst/>
          </a:prstGeom>
          <a:noFill/>
        </p:spPr>
        <p:txBody>
          <a:bodyPr wrap="square" rtlCol="0">
            <a:spAutoFit/>
          </a:bodyPr>
          <a:lstStyle/>
          <a:p>
            <a:pPr algn="ctr"/>
            <a:r>
              <a:rPr lang="en-US" sz="2400" u="sng" dirty="0"/>
              <a:t>Also:  KEELYNET (with Jerry Decker in MX)</a:t>
            </a:r>
          </a:p>
          <a:p>
            <a:pPr algn="ctr"/>
            <a:endParaRPr lang="en-US" sz="2400" u="sng" dirty="0"/>
          </a:p>
          <a:p>
            <a:pPr algn="ctr"/>
            <a:endParaRPr lang="en-US" sz="2400" u="sng" dirty="0"/>
          </a:p>
          <a:p>
            <a:pPr algn="ctr"/>
            <a:endParaRPr lang="en-US" sz="2400" u="sng" dirty="0"/>
          </a:p>
          <a:p>
            <a:pPr algn="ctr"/>
            <a:endParaRPr lang="en-US" dirty="0"/>
          </a:p>
          <a:p>
            <a:pPr algn="ctr"/>
            <a:endParaRPr lang="en-US"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3063" y="1295400"/>
            <a:ext cx="5857875" cy="488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4495800" y="2971800"/>
            <a:ext cx="9144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817019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7663636"/>
          </a:xfrm>
          <a:prstGeom prst="rect">
            <a:avLst/>
          </a:prstGeom>
          <a:noFill/>
        </p:spPr>
        <p:txBody>
          <a:bodyPr wrap="square" rtlCol="0">
            <a:spAutoFit/>
          </a:bodyPr>
          <a:lstStyle/>
          <a:p>
            <a:pPr algn="ctr"/>
            <a:r>
              <a:rPr lang="en-US" sz="2400" u="sng" dirty="0"/>
              <a:t>New Physics</a:t>
            </a:r>
          </a:p>
          <a:p>
            <a:pPr algn="ctr"/>
            <a:endParaRPr lang="en-US" dirty="0"/>
          </a:p>
          <a:p>
            <a:pPr algn="ctr"/>
            <a:r>
              <a:rPr lang="en-US" dirty="0"/>
              <a:t>New Instruments, New Measurements, New Results</a:t>
            </a:r>
          </a:p>
          <a:p>
            <a:pPr algn="ctr"/>
            <a:r>
              <a:rPr lang="en-US" dirty="0"/>
              <a:t>Energy Conversion</a:t>
            </a:r>
          </a:p>
          <a:p>
            <a:pPr algn="ctr"/>
            <a:r>
              <a:rPr lang="en-US" dirty="0"/>
              <a:t>New Potential Energy Discoveries via New Transducers</a:t>
            </a:r>
          </a:p>
          <a:p>
            <a:pPr algn="ctr"/>
            <a:r>
              <a:rPr lang="en-US" dirty="0"/>
              <a:t>The Earth is Not Flat –</a:t>
            </a:r>
          </a:p>
          <a:p>
            <a:pPr algn="ctr"/>
            <a:r>
              <a:rPr lang="en-US" dirty="0"/>
              <a:t>Space is Not Empty – It is a Flowing Plasma (“The EM Universe”)</a:t>
            </a:r>
          </a:p>
          <a:p>
            <a:pPr algn="ctr"/>
            <a:r>
              <a:rPr lang="en-US" dirty="0"/>
              <a:t>Michelson–Morley Experiment (1887) – No Results Observed!</a:t>
            </a:r>
          </a:p>
          <a:p>
            <a:pPr algn="ctr"/>
            <a:r>
              <a:rPr lang="en-US" dirty="0"/>
              <a:t>Added the Lorentz Transformation to “Make it work.”</a:t>
            </a:r>
          </a:p>
          <a:p>
            <a:pPr algn="ctr"/>
            <a:r>
              <a:rPr lang="en-US" u="sng" dirty="0"/>
              <a:t>I say: </a:t>
            </a:r>
            <a:r>
              <a:rPr lang="en-US" dirty="0"/>
              <a:t>Yes, of course you can go faster than the speed of light -</a:t>
            </a:r>
          </a:p>
          <a:p>
            <a:pPr algn="ctr"/>
            <a:r>
              <a:rPr lang="en-US" dirty="0"/>
              <a:t>The Lorentz Transformation can be derived using sound waves </a:t>
            </a:r>
          </a:p>
          <a:p>
            <a:pPr algn="ctr"/>
            <a:r>
              <a:rPr lang="en-US" dirty="0"/>
              <a:t>as well as light waves! It is a mathematical fraud!</a:t>
            </a:r>
          </a:p>
          <a:p>
            <a:pPr algn="ctr"/>
            <a:r>
              <a:rPr lang="en-US" dirty="0"/>
              <a:t>What is the velocity of oil on a spinning axle?</a:t>
            </a:r>
          </a:p>
          <a:p>
            <a:pPr algn="ctr"/>
            <a:r>
              <a:rPr lang="en-US" dirty="0"/>
              <a:t>Zero!</a:t>
            </a:r>
          </a:p>
          <a:p>
            <a:pPr algn="ctr"/>
            <a:r>
              <a:rPr lang="en-US" dirty="0"/>
              <a:t>Boundary Layer theory! Also so with the Ether!</a:t>
            </a:r>
          </a:p>
          <a:p>
            <a:pPr algn="ctr"/>
            <a:r>
              <a:rPr lang="en-US" dirty="0"/>
              <a:t>We are still being taught 1930s physics and nuclear physics!</a:t>
            </a:r>
          </a:p>
          <a:p>
            <a:pPr algn="ctr"/>
            <a:r>
              <a:rPr lang="en-US" dirty="0"/>
              <a:t>Why?</a:t>
            </a:r>
          </a:p>
          <a:p>
            <a:pPr algn="ctr"/>
            <a:r>
              <a:rPr lang="en-US" dirty="0"/>
              <a:t>[“Sheep” may leave now…]</a:t>
            </a:r>
          </a:p>
          <a:p>
            <a:pPr algn="ctr"/>
            <a:r>
              <a:rPr lang="en-US" dirty="0"/>
              <a:t>[“Responsible Persons” may Stayed Tuned…]</a:t>
            </a:r>
          </a:p>
          <a:p>
            <a:pPr algn="ctr"/>
            <a:endParaRPr lang="en-US"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0890940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7940635"/>
          </a:xfrm>
          <a:prstGeom prst="rect">
            <a:avLst/>
          </a:prstGeom>
          <a:noFill/>
        </p:spPr>
        <p:txBody>
          <a:bodyPr wrap="square" rtlCol="0">
            <a:spAutoFit/>
          </a:bodyPr>
          <a:lstStyle/>
          <a:p>
            <a:pPr algn="ctr"/>
            <a:r>
              <a:rPr lang="en-US" sz="2400" u="sng" dirty="0"/>
              <a:t>New Physics - Thoughts</a:t>
            </a:r>
          </a:p>
          <a:p>
            <a:pPr algn="ctr"/>
            <a:endParaRPr lang="en-US" dirty="0"/>
          </a:p>
          <a:p>
            <a:pPr algn="ctr"/>
            <a:r>
              <a:rPr lang="en-US" dirty="0"/>
              <a:t>The cross bow was initially banned by the Knights</a:t>
            </a:r>
          </a:p>
          <a:p>
            <a:pPr algn="ctr"/>
            <a:r>
              <a:rPr lang="en-US" dirty="0"/>
              <a:t>As it gave to much power to the ”unworthy”.</a:t>
            </a:r>
          </a:p>
          <a:p>
            <a:pPr algn="ctr"/>
            <a:endParaRPr lang="en-US" dirty="0"/>
          </a:p>
          <a:p>
            <a:pPr algn="ctr"/>
            <a:r>
              <a:rPr lang="en-US" dirty="0"/>
              <a:t>Is it proper to give too much power to those that do not care?</a:t>
            </a:r>
          </a:p>
          <a:p>
            <a:pPr algn="ctr"/>
            <a:r>
              <a:rPr lang="en-US" dirty="0"/>
              <a:t>Or to those that seek to lie and suppress us and use us as their slaves?</a:t>
            </a:r>
          </a:p>
          <a:p>
            <a:pPr algn="ctr"/>
            <a:endParaRPr lang="en-US" dirty="0"/>
          </a:p>
          <a:p>
            <a:pPr algn="ctr"/>
            <a:r>
              <a:rPr lang="en-US" dirty="0"/>
              <a:t>However…</a:t>
            </a:r>
          </a:p>
          <a:p>
            <a:pPr algn="ctr"/>
            <a:r>
              <a:rPr lang="en-US" dirty="0"/>
              <a:t>We already have the atomic bomb.</a:t>
            </a:r>
          </a:p>
          <a:p>
            <a:pPr algn="ctr"/>
            <a:r>
              <a:rPr lang="en-US" dirty="0"/>
              <a:t>We have operating nuclear reactors.</a:t>
            </a:r>
          </a:p>
          <a:p>
            <a:pPr algn="ctr"/>
            <a:r>
              <a:rPr lang="en-US" dirty="0"/>
              <a:t>We have the global internet with global GPS.</a:t>
            </a:r>
          </a:p>
          <a:p>
            <a:pPr algn="ctr"/>
            <a:r>
              <a:rPr lang="en-US" dirty="0"/>
              <a:t>We have secret spacecraft.</a:t>
            </a:r>
          </a:p>
          <a:p>
            <a:pPr algn="ctr"/>
            <a:r>
              <a:rPr lang="en-US" dirty="0"/>
              <a:t>We have crooks running many gov. agencies for their own interests.</a:t>
            </a:r>
          </a:p>
          <a:p>
            <a:pPr algn="ctr"/>
            <a:r>
              <a:rPr lang="en-US" dirty="0"/>
              <a:t>Are we really ready to have Free Energy and possibly AG?</a:t>
            </a:r>
          </a:p>
          <a:p>
            <a:pPr algn="ctr"/>
            <a:r>
              <a:rPr lang="en-US" dirty="0"/>
              <a:t>If we can have government that cares about its people, and</a:t>
            </a:r>
          </a:p>
          <a:p>
            <a:pPr algn="ctr"/>
            <a:r>
              <a:rPr lang="en-US" dirty="0"/>
              <a:t>The health and quality of life of its people, and</a:t>
            </a:r>
          </a:p>
          <a:p>
            <a:pPr algn="ctr"/>
            <a:r>
              <a:rPr lang="en-US" dirty="0"/>
              <a:t>The growth of the future, under a solid Republic,</a:t>
            </a:r>
          </a:p>
          <a:p>
            <a:pPr algn="ctr"/>
            <a:r>
              <a:rPr lang="en-US" dirty="0"/>
              <a:t>Then I would say YES!</a:t>
            </a:r>
          </a:p>
          <a:p>
            <a:pPr algn="ctr"/>
            <a:r>
              <a:rPr lang="en-US" u="sng" dirty="0"/>
              <a:t>It is time to pick a side.</a:t>
            </a:r>
          </a:p>
          <a:p>
            <a:pPr algn="ctr"/>
            <a:endParaRPr lang="en-US"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1341417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3785652"/>
          </a:xfrm>
          <a:prstGeom prst="rect">
            <a:avLst/>
          </a:prstGeom>
          <a:noFill/>
        </p:spPr>
        <p:txBody>
          <a:bodyPr wrap="square" rtlCol="0">
            <a:spAutoFit/>
          </a:bodyPr>
          <a:lstStyle/>
          <a:p>
            <a:pPr algn="ctr"/>
            <a:r>
              <a:rPr lang="en-US" sz="2400" u="sng" dirty="0"/>
              <a:t>Important Book</a:t>
            </a:r>
          </a:p>
          <a:p>
            <a:pPr algn="ctr"/>
            <a:endParaRPr lang="en-US" dirty="0"/>
          </a:p>
          <a:p>
            <a:pPr algn="ctr"/>
            <a:r>
              <a:rPr lang="en-US" dirty="0"/>
              <a:t>Winged Pharaoh (1937 – Most Popular Book)</a:t>
            </a:r>
          </a:p>
          <a:p>
            <a:pPr algn="ctr"/>
            <a:endParaRPr lang="en-US" dirty="0"/>
          </a:p>
          <a:p>
            <a:pPr algn="ctr"/>
            <a:endParaRPr lang="en-US" dirty="0"/>
          </a:p>
          <a:p>
            <a:pPr algn="ctr"/>
            <a:endParaRPr lang="en-US"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4656" y="1756702"/>
            <a:ext cx="3214688" cy="480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47317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5632311"/>
          </a:xfrm>
          <a:prstGeom prst="rect">
            <a:avLst/>
          </a:prstGeom>
          <a:noFill/>
        </p:spPr>
        <p:txBody>
          <a:bodyPr wrap="square" rtlCol="0">
            <a:spAutoFit/>
          </a:bodyPr>
          <a:lstStyle/>
          <a:p>
            <a:pPr algn="ctr"/>
            <a:r>
              <a:rPr lang="en-US" u="sng" dirty="0"/>
              <a:t>Bessler’s Wheel (1712) “Did Not Stop Turning!”</a:t>
            </a:r>
          </a:p>
          <a:p>
            <a:pPr algn="ctr"/>
            <a:endParaRPr lang="en-US" u="sng" dirty="0"/>
          </a:p>
          <a:p>
            <a:pPr algn="ctr"/>
            <a:r>
              <a:rPr lang="en-US" u="sng" dirty="0"/>
              <a:t>GRAVITY POWER</a:t>
            </a:r>
          </a:p>
          <a:p>
            <a:pPr algn="ctr"/>
            <a:endParaRPr lang="en-US" dirty="0"/>
          </a:p>
          <a:p>
            <a:pPr algn="ctr"/>
            <a:r>
              <a:rPr lang="en-US" dirty="0"/>
              <a:t>A study of the life and work of Johann Bessler (aka Orffyreus)who claimed that he had perfected a Perpetual Motion machine in 1712. The evidence for his claims is examined and proof of his sincerity is discussed. The previously unknown existence of a coded message is revealed and described and the possible way in which the machine was constructed is examined.</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6514" y="3228798"/>
            <a:ext cx="2219325" cy="331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428161" y="3244334"/>
            <a:ext cx="2287678" cy="369332"/>
          </a:xfrm>
          <a:prstGeom prst="rect">
            <a:avLst/>
          </a:prstGeom>
        </p:spPr>
        <p:txBody>
          <a:bodyPr wrap="none">
            <a:spAutoFit/>
          </a:bodyPr>
          <a:lstStyle/>
          <a:p>
            <a:r>
              <a:rPr lang="en-US" dirty="0"/>
              <a:t>Gravity Power! (1939) </a:t>
            </a:r>
          </a:p>
        </p:txBody>
      </p:sp>
    </p:spTree>
    <p:extLst>
      <p:ext uri="{BB962C8B-B14F-4D97-AF65-F5344CB8AC3E}">
        <p14:creationId xmlns:p14="http://schemas.microsoft.com/office/powerpoint/2010/main" val="32606754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646331"/>
          </a:xfrm>
          <a:prstGeom prst="rect">
            <a:avLst/>
          </a:prstGeom>
          <a:noFill/>
        </p:spPr>
        <p:txBody>
          <a:bodyPr wrap="square" rtlCol="0">
            <a:spAutoFit/>
          </a:bodyPr>
          <a:lstStyle/>
          <a:p>
            <a:pPr algn="ctr"/>
            <a:r>
              <a:rPr lang="en-US" dirty="0"/>
              <a:t>T</a:t>
            </a:r>
          </a:p>
          <a:p>
            <a:pPr algn="ctr"/>
            <a:r>
              <a:rPr lang="en-US" dirty="0"/>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1225" y="1"/>
            <a:ext cx="470959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76604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4801314"/>
          </a:xfrm>
          <a:prstGeom prst="rect">
            <a:avLst/>
          </a:prstGeom>
          <a:noFill/>
        </p:spPr>
        <p:txBody>
          <a:bodyPr wrap="square" rtlCol="0">
            <a:spAutoFit/>
          </a:bodyPr>
          <a:lstStyle/>
          <a:p>
            <a:pPr algn="ctr"/>
            <a:r>
              <a:rPr lang="en-US" dirty="0"/>
              <a:t>William Skinner - Gravity Power! (1939)</a:t>
            </a:r>
          </a:p>
          <a:p>
            <a:pPr algn="ctr"/>
            <a:endParaRPr lang="en-US" dirty="0"/>
          </a:p>
          <a:p>
            <a:pPr algn="ctr"/>
            <a:r>
              <a:rPr lang="en-US" dirty="0">
                <a:hlinkClick r:id="rId2"/>
              </a:rPr>
              <a:t>https://www.youtube.com/watch?v=rxIRaJlTD4Y</a:t>
            </a:r>
            <a:r>
              <a:rPr lang="en-US" dirty="0"/>
              <a:t> (1:01) </a:t>
            </a:r>
          </a:p>
          <a:p>
            <a:pPr algn="ctr"/>
            <a:endParaRPr lang="en-US" dirty="0"/>
          </a:p>
          <a:p>
            <a:pPr algn="ctr"/>
            <a:r>
              <a:rPr lang="en-US" dirty="0"/>
              <a:t>Rotating Weights – Off Center</a:t>
            </a:r>
          </a:p>
          <a:p>
            <a:pPr algn="ctr"/>
            <a:endParaRPr lang="en-US" dirty="0"/>
          </a:p>
          <a:p>
            <a:pPr algn="ctr"/>
            <a:r>
              <a:rPr lang="en-US" dirty="0"/>
              <a:t>“… required a 23.5 degree tilt to self run and </a:t>
            </a:r>
          </a:p>
          <a:p>
            <a:pPr algn="ctr"/>
            <a:r>
              <a:rPr lang="en-US" dirty="0"/>
              <a:t>by setting at 23 or 24 degrees, it would stop!”</a:t>
            </a:r>
          </a:p>
          <a:p>
            <a:pPr algn="ctr"/>
            <a:endParaRPr lang="en-US" dirty="0"/>
          </a:p>
          <a:p>
            <a:pPr algn="ctr"/>
            <a:r>
              <a:rPr lang="en-US" dirty="0"/>
              <a:t>And</a:t>
            </a:r>
          </a:p>
          <a:p>
            <a:pPr algn="ctr"/>
            <a:endParaRPr lang="en-US" dirty="0"/>
          </a:p>
          <a:p>
            <a:pPr algn="ctr"/>
            <a:r>
              <a:rPr lang="en-US" dirty="0"/>
              <a:t>Simple explanation and demo of Skinner Gravity Power device x264 </a:t>
            </a:r>
          </a:p>
          <a:p>
            <a:pPr algn="ctr"/>
            <a:r>
              <a:rPr lang="en-US" dirty="0">
                <a:hlinkClick r:id="rId3"/>
              </a:rPr>
              <a:t>https://www.youtube.com/watch?v=pw3lpFvuzps</a:t>
            </a:r>
            <a:r>
              <a:rPr lang="en-US" dirty="0"/>
              <a:t> (5:46)</a:t>
            </a:r>
          </a:p>
          <a:p>
            <a:pPr algn="ctr"/>
            <a:endParaRPr lang="en-US" dirty="0"/>
          </a:p>
          <a:p>
            <a:pPr algn="ctr"/>
            <a:r>
              <a:rPr lang="en-US" dirty="0"/>
              <a:t>Replication by Aaron Murakami (2012-2013)</a:t>
            </a:r>
          </a:p>
          <a:p>
            <a:pPr algn="ctr"/>
            <a:r>
              <a:rPr lang="en-US" dirty="0">
                <a:hlinkClick r:id="rId4"/>
              </a:rPr>
              <a:t>https://www.youtube.com/watch?v=JolNozy8UEY</a:t>
            </a:r>
            <a:r>
              <a:rPr lang="en-US" dirty="0"/>
              <a:t> (41:47)</a:t>
            </a:r>
          </a:p>
          <a:p>
            <a:pPr algn="ctr"/>
            <a:r>
              <a:rPr lang="en-US" dirty="0"/>
              <a:t>  </a:t>
            </a:r>
          </a:p>
        </p:txBody>
      </p:sp>
    </p:spTree>
    <p:extLst>
      <p:ext uri="{BB962C8B-B14F-4D97-AF65-F5344CB8AC3E}">
        <p14:creationId xmlns:p14="http://schemas.microsoft.com/office/powerpoint/2010/main" val="38937675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1200329"/>
          </a:xfrm>
          <a:prstGeom prst="rect">
            <a:avLst/>
          </a:prstGeom>
          <a:noFill/>
        </p:spPr>
        <p:txBody>
          <a:bodyPr wrap="square" rtlCol="0">
            <a:spAutoFit/>
          </a:bodyPr>
          <a:lstStyle/>
          <a:p>
            <a:pPr algn="ctr"/>
            <a:r>
              <a:rPr lang="en-US" dirty="0"/>
              <a:t>William Skinner - Gravity Power! (1939)</a:t>
            </a:r>
          </a:p>
          <a:p>
            <a:pPr algn="ctr"/>
            <a:endParaRPr lang="en-US" dirty="0"/>
          </a:p>
          <a:p>
            <a:pPr algn="ctr"/>
            <a:r>
              <a:rPr lang="en-US" dirty="0"/>
              <a:t>“… required a 23.5 degree tilt to self run…” </a:t>
            </a:r>
          </a:p>
          <a:p>
            <a:pPr algn="ct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8025" y="1752600"/>
            <a:ext cx="2647950" cy="484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13979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308324"/>
          </a:xfrm>
          <a:prstGeom prst="rect">
            <a:avLst/>
          </a:prstGeom>
          <a:noFill/>
        </p:spPr>
        <p:txBody>
          <a:bodyPr wrap="square" rtlCol="0">
            <a:spAutoFit/>
          </a:bodyPr>
          <a:lstStyle/>
          <a:p>
            <a:pPr algn="ctr"/>
            <a:r>
              <a:rPr lang="en-US" u="sng" dirty="0"/>
              <a:t>Blank</a:t>
            </a:r>
            <a:endParaRPr lang="en-US" b="1" u="sng"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sp>
        <p:nvSpPr>
          <p:cNvPr id="3" name="Rectangle 2"/>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87642F0D-2BA0-41AB-9211-3003401FC339}"/>
              </a:ext>
            </a:extLst>
          </p:cNvPr>
          <p:cNvPicPr>
            <a:picLocks noChangeAspect="1"/>
          </p:cNvPicPr>
          <p:nvPr/>
        </p:nvPicPr>
        <p:blipFill>
          <a:blip r:embed="rId2"/>
          <a:stretch>
            <a:fillRect/>
          </a:stretch>
        </p:blipFill>
        <p:spPr>
          <a:xfrm>
            <a:off x="0" y="545167"/>
            <a:ext cx="9144000" cy="5767666"/>
          </a:xfrm>
          <a:prstGeom prst="rect">
            <a:avLst/>
          </a:prstGeom>
        </p:spPr>
      </p:pic>
    </p:spTree>
    <p:extLst>
      <p:ext uri="{BB962C8B-B14F-4D97-AF65-F5344CB8AC3E}">
        <p14:creationId xmlns:p14="http://schemas.microsoft.com/office/powerpoint/2010/main" val="2910048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5355312"/>
          </a:xfrm>
          <a:prstGeom prst="rect">
            <a:avLst/>
          </a:prstGeom>
          <a:noFill/>
        </p:spPr>
        <p:txBody>
          <a:bodyPr wrap="square" rtlCol="0">
            <a:spAutoFit/>
          </a:bodyPr>
          <a:lstStyle/>
          <a:p>
            <a:r>
              <a:rPr lang="en-US" dirty="0"/>
              <a:t>Legal Notice</a:t>
            </a:r>
          </a:p>
          <a:p>
            <a:r>
              <a:rPr lang="en-US" dirty="0"/>
              <a:t> </a:t>
            </a:r>
          </a:p>
          <a:p>
            <a:r>
              <a:rPr lang="en-US" dirty="0"/>
              <a:t>Information contained in this World News Daily Report website </a:t>
            </a:r>
            <a:r>
              <a:rPr lang="en-US" u="sng" dirty="0"/>
              <a:t>is for information and entertainment purposes only</a:t>
            </a:r>
            <a:r>
              <a:rPr lang="en-US" dirty="0"/>
              <a:t>. The website and the information (including changes to the terms herein) may be changed or updated from time to time without notice. In consideration for using this website, the visitor agrees to hold WNDR and its directors, officers, members, employees and agents harmless against any claims for damages or costs or any loss of any kind arising out of the access to or use of this website or any information contained in or obtained through this website.</a:t>
            </a:r>
          </a:p>
          <a:p>
            <a:r>
              <a:rPr lang="en-US" dirty="0"/>
              <a:t> </a:t>
            </a:r>
          </a:p>
          <a:p>
            <a:r>
              <a:rPr lang="en-US" dirty="0"/>
              <a:t>Certain links in the website connect to other sites maintained by third parties that may or may not be presented within a frame on the website. World News Daily Report has not verified the contents of such third party sites and does not endorse, warrant, promote or recommend any services or products, that may be provided or accessed through them or any person or body which may provide them. WNDR has not issued or caused to be issued any advertisements which may appear on these websites and therefore accepts no responsibility for such content.</a:t>
            </a:r>
          </a:p>
        </p:txBody>
      </p:sp>
    </p:spTree>
    <p:extLst>
      <p:ext uri="{BB962C8B-B14F-4D97-AF65-F5344CB8AC3E}">
        <p14:creationId xmlns:p14="http://schemas.microsoft.com/office/powerpoint/2010/main" val="34113321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3970318"/>
          </a:xfrm>
          <a:prstGeom prst="rect">
            <a:avLst/>
          </a:prstGeom>
          <a:noFill/>
        </p:spPr>
        <p:txBody>
          <a:bodyPr wrap="square" rtlCol="0">
            <a:spAutoFit/>
          </a:bodyPr>
          <a:lstStyle/>
          <a:p>
            <a:pPr algn="ctr"/>
            <a:r>
              <a:rPr lang="en-US" dirty="0"/>
              <a:t>Of Interest – Results Not Yet In</a:t>
            </a:r>
          </a:p>
          <a:p>
            <a:pPr algn="ctr"/>
            <a:endParaRPr lang="en-US" dirty="0"/>
          </a:p>
          <a:p>
            <a:pPr algn="ctr"/>
            <a:r>
              <a:rPr lang="en-US" dirty="0"/>
              <a:t>Perpetual Energy [?] Machine (1:38)</a:t>
            </a:r>
          </a:p>
          <a:p>
            <a:pPr algn="ctr"/>
            <a:r>
              <a:rPr lang="en-US" dirty="0">
                <a:hlinkClick r:id="rId2"/>
              </a:rPr>
              <a:t>https://www.youtube.com/watch?v=m8-Kek8Halc</a:t>
            </a:r>
            <a:endParaRPr lang="en-US" dirty="0"/>
          </a:p>
          <a:p>
            <a:pPr algn="ctr"/>
            <a:endParaRPr lang="en-US" dirty="0"/>
          </a:p>
          <a:p>
            <a:pPr algn="ctr"/>
            <a:endParaRPr lang="en-US" dirty="0"/>
          </a:p>
          <a:p>
            <a:pPr algn="ctr"/>
            <a:endParaRPr lang="en-US"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1817498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308324"/>
          </a:xfrm>
          <a:prstGeom prst="rect">
            <a:avLst/>
          </a:prstGeom>
          <a:noFill/>
        </p:spPr>
        <p:txBody>
          <a:bodyPr wrap="square" rtlCol="0">
            <a:spAutoFit/>
          </a:bodyPr>
          <a:lstStyle/>
          <a:p>
            <a:pPr algn="ctr"/>
            <a:r>
              <a:rPr lang="en-US" u="sng" dirty="0"/>
              <a:t>Blank</a:t>
            </a:r>
            <a:endParaRPr lang="en-US" b="1" u="sng"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sp>
        <p:nvSpPr>
          <p:cNvPr id="3" name="Rectangle 2"/>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CB1CA448-6F31-46D6-83FF-2F0A0380D11B}"/>
              </a:ext>
            </a:extLst>
          </p:cNvPr>
          <p:cNvPicPr>
            <a:picLocks noChangeAspect="1"/>
          </p:cNvPicPr>
          <p:nvPr/>
        </p:nvPicPr>
        <p:blipFill>
          <a:blip r:embed="rId2"/>
          <a:stretch>
            <a:fillRect/>
          </a:stretch>
        </p:blipFill>
        <p:spPr>
          <a:xfrm>
            <a:off x="0" y="557613"/>
            <a:ext cx="9144000" cy="5742774"/>
          </a:xfrm>
          <a:prstGeom prst="rect">
            <a:avLst/>
          </a:prstGeom>
        </p:spPr>
      </p:pic>
    </p:spTree>
    <p:extLst>
      <p:ext uri="{BB962C8B-B14F-4D97-AF65-F5344CB8AC3E}">
        <p14:creationId xmlns:p14="http://schemas.microsoft.com/office/powerpoint/2010/main" val="38298809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3970318"/>
          </a:xfrm>
          <a:prstGeom prst="rect">
            <a:avLst/>
          </a:prstGeom>
          <a:noFill/>
        </p:spPr>
        <p:txBody>
          <a:bodyPr wrap="square" rtlCol="0">
            <a:spAutoFit/>
          </a:bodyPr>
          <a:lstStyle/>
          <a:p>
            <a:pPr algn="ctr"/>
            <a:r>
              <a:rPr lang="en-US" dirty="0"/>
              <a:t>Of Interest – Results Not Yet In</a:t>
            </a:r>
          </a:p>
          <a:p>
            <a:pPr algn="ctr"/>
            <a:endParaRPr lang="en-US" dirty="0"/>
          </a:p>
          <a:p>
            <a:pPr algn="ctr"/>
            <a:r>
              <a:rPr lang="en-US" dirty="0"/>
              <a:t>Bhaskara Wheel &amp; Overbalanced Chain (2:55)</a:t>
            </a:r>
          </a:p>
          <a:p>
            <a:pPr algn="ctr"/>
            <a:r>
              <a:rPr lang="en-US" dirty="0">
                <a:hlinkClick r:id="rId2"/>
              </a:rPr>
              <a:t>https://www.youtube.com/watch?v=7KqOwJKWIAw</a:t>
            </a:r>
            <a:endParaRPr lang="en-US" dirty="0"/>
          </a:p>
          <a:p>
            <a:pPr algn="ctr"/>
            <a:endParaRPr lang="en-US" dirty="0"/>
          </a:p>
          <a:p>
            <a:pPr algn="ctr"/>
            <a:endParaRPr lang="en-US" dirty="0"/>
          </a:p>
          <a:p>
            <a:pPr algn="ctr"/>
            <a:endParaRPr lang="en-US"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1817498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308324"/>
          </a:xfrm>
          <a:prstGeom prst="rect">
            <a:avLst/>
          </a:prstGeom>
          <a:noFill/>
        </p:spPr>
        <p:txBody>
          <a:bodyPr wrap="square" rtlCol="0">
            <a:spAutoFit/>
          </a:bodyPr>
          <a:lstStyle/>
          <a:p>
            <a:pPr algn="ctr"/>
            <a:r>
              <a:rPr lang="en-US" u="sng" dirty="0"/>
              <a:t>Blank</a:t>
            </a:r>
            <a:endParaRPr lang="en-US" b="1" u="sng"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sp>
        <p:nvSpPr>
          <p:cNvPr id="3" name="Rectangle 2"/>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098764D0-44C8-4F94-829D-E8BF48E9A87D}"/>
              </a:ext>
            </a:extLst>
          </p:cNvPr>
          <p:cNvPicPr>
            <a:picLocks noChangeAspect="1"/>
          </p:cNvPicPr>
          <p:nvPr/>
        </p:nvPicPr>
        <p:blipFill>
          <a:blip r:embed="rId2"/>
          <a:stretch>
            <a:fillRect/>
          </a:stretch>
        </p:blipFill>
        <p:spPr>
          <a:xfrm>
            <a:off x="0" y="272441"/>
            <a:ext cx="9144000" cy="6313118"/>
          </a:xfrm>
          <a:prstGeom prst="rect">
            <a:avLst/>
          </a:prstGeom>
        </p:spPr>
      </p:pic>
    </p:spTree>
    <p:extLst>
      <p:ext uri="{BB962C8B-B14F-4D97-AF65-F5344CB8AC3E}">
        <p14:creationId xmlns:p14="http://schemas.microsoft.com/office/powerpoint/2010/main" val="7981382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308324"/>
          </a:xfrm>
          <a:prstGeom prst="rect">
            <a:avLst/>
          </a:prstGeom>
          <a:noFill/>
        </p:spPr>
        <p:txBody>
          <a:bodyPr wrap="square" rtlCol="0">
            <a:spAutoFit/>
          </a:bodyPr>
          <a:lstStyle/>
          <a:p>
            <a:pPr algn="ctr"/>
            <a:r>
              <a:rPr lang="en-US" u="sng" dirty="0"/>
              <a:t>Dr. Nikola Tesla – Inventor of Alternating Current!</a:t>
            </a:r>
            <a:endParaRPr lang="en-US" b="1" u="sng"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2050" name="Picture 2" descr="D:\$$ Data Folder on Data Disc D\$$ Patrick Bailey\!   a_Clip Art for Energy and UFOs\! TT Presentation - Fixed Pics\Nikola Tesla Book Co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3884" y="1219201"/>
            <a:ext cx="3316232" cy="4952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2013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308324"/>
          </a:xfrm>
          <a:prstGeom prst="rect">
            <a:avLst/>
          </a:prstGeom>
          <a:noFill/>
        </p:spPr>
        <p:txBody>
          <a:bodyPr wrap="square" rtlCol="0">
            <a:spAutoFit/>
          </a:bodyPr>
          <a:lstStyle/>
          <a:p>
            <a:pPr algn="ctr"/>
            <a:r>
              <a:rPr lang="en-US" u="sng" dirty="0"/>
              <a:t>Dr. Nikola Tesla – Complete Patents</a:t>
            </a:r>
            <a:endParaRPr lang="en-US" b="1" u="sng"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5487" y="1219200"/>
            <a:ext cx="4476750" cy="576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52013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308324"/>
          </a:xfrm>
          <a:prstGeom prst="rect">
            <a:avLst/>
          </a:prstGeom>
          <a:noFill/>
        </p:spPr>
        <p:txBody>
          <a:bodyPr wrap="square" rtlCol="0">
            <a:spAutoFit/>
          </a:bodyPr>
          <a:lstStyle/>
          <a:p>
            <a:pPr algn="ctr"/>
            <a:r>
              <a:rPr lang="en-US" u="sng" dirty="0"/>
              <a:t>Dr. Nikola Tesla – Complete Patents</a:t>
            </a:r>
            <a:endParaRPr lang="en-US" b="1" u="sng"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5487" y="1219200"/>
            <a:ext cx="4476750" cy="576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0427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308324"/>
          </a:xfrm>
          <a:prstGeom prst="rect">
            <a:avLst/>
          </a:prstGeom>
          <a:noFill/>
        </p:spPr>
        <p:txBody>
          <a:bodyPr wrap="square" rtlCol="0">
            <a:spAutoFit/>
          </a:bodyPr>
          <a:lstStyle/>
          <a:p>
            <a:pPr algn="ctr"/>
            <a:r>
              <a:rPr lang="en-US" u="sng" dirty="0"/>
              <a:t>Dr. Nikola Tesla – Complete Patents</a:t>
            </a:r>
            <a:endParaRPr lang="en-US" b="1" u="sng"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575" y="1219200"/>
            <a:ext cx="451485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77188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308324"/>
          </a:xfrm>
          <a:prstGeom prst="rect">
            <a:avLst/>
          </a:prstGeom>
          <a:noFill/>
        </p:spPr>
        <p:txBody>
          <a:bodyPr wrap="square" rtlCol="0">
            <a:spAutoFit/>
          </a:bodyPr>
          <a:lstStyle/>
          <a:p>
            <a:pPr algn="ctr"/>
            <a:r>
              <a:rPr lang="en-US" u="sng" dirty="0"/>
              <a:t>Dr. Nikola Tesla – Complete Patents</a:t>
            </a:r>
            <a:endParaRPr lang="en-US" b="1" u="sng"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219199"/>
            <a:ext cx="4152900" cy="576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13163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862322"/>
          </a:xfrm>
          <a:prstGeom prst="rect">
            <a:avLst/>
          </a:prstGeom>
          <a:noFill/>
        </p:spPr>
        <p:txBody>
          <a:bodyPr wrap="square" rtlCol="0">
            <a:spAutoFit/>
          </a:bodyPr>
          <a:lstStyle/>
          <a:p>
            <a:pPr algn="ctr"/>
            <a:r>
              <a:rPr lang="en-US" dirty="0"/>
              <a:t>D</a:t>
            </a:r>
          </a:p>
          <a:p>
            <a:pPr algn="ctr"/>
            <a:endParaRPr lang="en-US" dirty="0"/>
          </a:p>
          <a:p>
            <a:pPr algn="ctr"/>
            <a:endParaRPr lang="en-US"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10242" name="Picture 2" descr="D:\$$ Data Folder on Data Disc D\$$ Patrick Bailey\!   a_Clip Art for Energy and UFOs\! TT Presentation - Fixed Pics\The Free Energy Secrets of Cold Electricity Book Cov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9764" y="533400"/>
            <a:ext cx="4324471"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657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5355312"/>
          </a:xfrm>
          <a:prstGeom prst="rect">
            <a:avLst/>
          </a:prstGeom>
          <a:noFill/>
        </p:spPr>
        <p:txBody>
          <a:bodyPr wrap="square" rtlCol="0">
            <a:spAutoFit/>
          </a:bodyPr>
          <a:lstStyle/>
          <a:p>
            <a:r>
              <a:rPr lang="en-US" dirty="0"/>
              <a:t>Disclaimer</a:t>
            </a:r>
          </a:p>
          <a:p>
            <a:r>
              <a:rPr lang="en-US" dirty="0"/>
              <a:t> </a:t>
            </a:r>
          </a:p>
          <a:p>
            <a:r>
              <a:rPr lang="en-US" dirty="0"/>
              <a:t>The nature of Internet communications means that your communications may be susceptible to data corruption, unauthorized access, interception and delays. This website may include incomplete information, inaccuracies or typographical errors. World News Daily Report, and any other persons involved in the management of this website, may make changes in the information and content included in this website at any time without notice.</a:t>
            </a:r>
          </a:p>
          <a:p>
            <a:r>
              <a:rPr lang="en-US" dirty="0"/>
              <a:t> </a:t>
            </a:r>
          </a:p>
          <a:p>
            <a:r>
              <a:rPr lang="en-US" dirty="0"/>
              <a:t>WNDR </a:t>
            </a:r>
            <a:r>
              <a:rPr lang="en-US" u="sng" dirty="0"/>
              <a:t>shall not be responsible for any incorrect or inaccurate information</a:t>
            </a:r>
            <a:r>
              <a:rPr lang="en-US" dirty="0"/>
              <a:t>, whether caused by website users or by any of the equipment or programming associated with or utilized in this website </a:t>
            </a:r>
            <a:r>
              <a:rPr lang="en-US" u="sng" dirty="0"/>
              <a:t>or by any technical or human error which may occur</a:t>
            </a:r>
            <a:r>
              <a:rPr lang="en-US" dirty="0"/>
              <a:t>.</a:t>
            </a:r>
          </a:p>
          <a:p>
            <a:r>
              <a:rPr lang="en-US" dirty="0"/>
              <a:t> </a:t>
            </a:r>
          </a:p>
          <a:p>
            <a:r>
              <a:rPr lang="en-US" dirty="0"/>
              <a:t>WNDR </a:t>
            </a:r>
            <a:r>
              <a:rPr lang="en-US" u="sng" dirty="0"/>
              <a:t>assumes however all responsibility for the satirical nature of its articles and for the fictional nature of their content</a:t>
            </a:r>
            <a:r>
              <a:rPr lang="en-US" dirty="0"/>
              <a:t>. </a:t>
            </a:r>
            <a:r>
              <a:rPr lang="en-US" u="sng" dirty="0"/>
              <a:t>All characters appearing in the articles in this website – even those based on real people –  are entirely fictional and any resemblance between them and any persons, living, dead, or undead is purely a miracle.</a:t>
            </a:r>
          </a:p>
        </p:txBody>
      </p:sp>
    </p:spTree>
    <p:extLst>
      <p:ext uri="{BB962C8B-B14F-4D97-AF65-F5344CB8AC3E}">
        <p14:creationId xmlns:p14="http://schemas.microsoft.com/office/powerpoint/2010/main" val="26917447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862322"/>
          </a:xfrm>
          <a:prstGeom prst="rect">
            <a:avLst/>
          </a:prstGeom>
          <a:noFill/>
        </p:spPr>
        <p:txBody>
          <a:bodyPr wrap="square" rtlCol="0">
            <a:spAutoFit/>
          </a:bodyPr>
          <a:lstStyle/>
          <a:p>
            <a:pPr algn="ctr"/>
            <a:r>
              <a:rPr lang="en-US" dirty="0"/>
              <a:t>D</a:t>
            </a:r>
          </a:p>
          <a:p>
            <a:pPr algn="ctr"/>
            <a:endParaRPr lang="en-US" dirty="0"/>
          </a:p>
          <a:p>
            <a:pPr algn="ctr"/>
            <a:endParaRPr lang="en-US"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6146" name="Picture 2" descr="D:\$$ Data Folder on Data Disc D\$$ Patrick Bailey\!   a_Clip Art for Energy and UFOs\! TT Presentation - Fixed Pics\A Summary of Free Energy And Perpetual Motion Researchers Cov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2662" y="533400"/>
            <a:ext cx="4478675"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3718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308324"/>
          </a:xfrm>
          <a:prstGeom prst="rect">
            <a:avLst/>
          </a:prstGeom>
          <a:noFill/>
        </p:spPr>
        <p:txBody>
          <a:bodyPr wrap="square" rtlCol="0">
            <a:spAutoFit/>
          </a:bodyPr>
          <a:lstStyle/>
          <a:p>
            <a:pPr algn="ctr"/>
            <a:r>
              <a:rPr lang="en-US" u="sng" dirty="0"/>
              <a:t>Blank</a:t>
            </a:r>
            <a:endParaRPr lang="en-US" b="1" u="sng"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7170" name="Picture 2" descr="D:\$$ Data Folder on Data Disc D\$$ Patrick Bailey\!   a_Clip Art for Energy and UFOs\! TT presentation - Fixed Papers\Methernitha Swiss ML Converter Pap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8525" y="650290"/>
            <a:ext cx="480695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8577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308324"/>
          </a:xfrm>
          <a:prstGeom prst="rect">
            <a:avLst/>
          </a:prstGeom>
          <a:noFill/>
        </p:spPr>
        <p:txBody>
          <a:bodyPr wrap="square" rtlCol="0">
            <a:spAutoFit/>
          </a:bodyPr>
          <a:lstStyle/>
          <a:p>
            <a:pPr algn="ctr"/>
            <a:r>
              <a:rPr lang="en-US" u="sng" dirty="0"/>
              <a:t>Blank</a:t>
            </a:r>
            <a:endParaRPr lang="en-US" b="1" u="sng"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8194" name="Picture 2" descr="D:\$$ Data Folder on Data Disc D\$$ Patrick Bailey\!   a_Clip Art for Energy and UFOs\! TT presentation - Fixed Papers\Methernitha Swiss ML Converter Diagra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775" y="304800"/>
            <a:ext cx="7235825" cy="602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3727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308324"/>
          </a:xfrm>
          <a:prstGeom prst="rect">
            <a:avLst/>
          </a:prstGeom>
          <a:noFill/>
        </p:spPr>
        <p:txBody>
          <a:bodyPr wrap="square" rtlCol="0">
            <a:spAutoFit/>
          </a:bodyPr>
          <a:lstStyle/>
          <a:p>
            <a:pPr algn="ctr"/>
            <a:r>
              <a:rPr lang="en-US" u="sng" dirty="0"/>
              <a:t>Blank</a:t>
            </a:r>
            <a:endParaRPr lang="en-US" b="1" u="sng"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28674" name="Picture 2" descr="D:\$$ Data Folder on Data Disc D\$$ Patrick Bailey\!   a_Clip Art for Energy and UFOs\! TT presentation - Fixed Papers\Methernitha Lett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6029" y="-304800"/>
            <a:ext cx="5565257" cy="7281680"/>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a:xfrm>
            <a:off x="822060" y="43434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Arrow 5"/>
          <p:cNvSpPr/>
          <p:nvPr/>
        </p:nvSpPr>
        <p:spPr>
          <a:xfrm>
            <a:off x="902564" y="286485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505669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4524315"/>
          </a:xfrm>
          <a:prstGeom prst="rect">
            <a:avLst/>
          </a:prstGeom>
          <a:noFill/>
        </p:spPr>
        <p:txBody>
          <a:bodyPr wrap="square" rtlCol="0">
            <a:spAutoFit/>
          </a:bodyPr>
          <a:lstStyle/>
          <a:p>
            <a:pPr algn="ctr"/>
            <a:r>
              <a:rPr lang="en-US" u="sng" dirty="0"/>
              <a:t>INDIA WON’T SUPPRESS TEWARI’S FREE ENERGY GENERATOR</a:t>
            </a:r>
          </a:p>
          <a:p>
            <a:pPr algn="ctr"/>
            <a:r>
              <a:rPr lang="en-US" dirty="0"/>
              <a:t>April 16, 2015</a:t>
            </a:r>
          </a:p>
          <a:p>
            <a:pPr algn="ctr"/>
            <a:endParaRPr lang="en-US" dirty="0"/>
          </a:p>
          <a:p>
            <a:pPr algn="ctr"/>
            <a:r>
              <a:rPr lang="en-US" dirty="0"/>
              <a:t>A Reactionless AC Synchronous Generator (RLG) has been invented by Paramahamsa Tewari, electrical engineer and former Executive Director of Nuclear Power Corporation of India. His background includes engineering project management for construction of nuclear power stations. The efficiency of models he has built, which have also been independently built and tested, </a:t>
            </a:r>
            <a:r>
              <a:rPr lang="en-US" u="sng" dirty="0"/>
              <a:t>is as high as 250%.</a:t>
            </a:r>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0" y="3429000"/>
            <a:ext cx="4762500"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60216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5078313"/>
          </a:xfrm>
          <a:prstGeom prst="rect">
            <a:avLst/>
          </a:prstGeom>
          <a:noFill/>
        </p:spPr>
        <p:txBody>
          <a:bodyPr wrap="square" rtlCol="0">
            <a:spAutoFit/>
          </a:bodyPr>
          <a:lstStyle/>
          <a:p>
            <a:pPr algn="ctr"/>
            <a:r>
              <a:rPr lang="en-US" dirty="0"/>
              <a:t>“Tewari devised a method to cancel the back torque in a generator produced due to Lenz’s Law.  Once he did that efficiency went past 1.0.” </a:t>
            </a:r>
          </a:p>
          <a:p>
            <a:pPr algn="ctr"/>
            <a:endParaRPr lang="en-US" dirty="0"/>
          </a:p>
          <a:p>
            <a:pPr algn="ctr"/>
            <a:r>
              <a:rPr lang="en-US" dirty="0"/>
              <a:t>Possible use of non-inductive coils -  “A” Field Only – No Counter EMF!</a:t>
            </a:r>
          </a:p>
          <a:p>
            <a:pPr algn="ctr"/>
            <a:endParaRPr lang="en-US" dirty="0"/>
          </a:p>
          <a:p>
            <a:pPr algn="ctr"/>
            <a:r>
              <a:rPr lang="en-US" u="sng" dirty="0">
                <a:hlinkClick r:id="rId2"/>
              </a:rPr>
              <a:t>http://myeclinik.com/india-wont-suppress-tewaris-free-energy-generator/#more-5577</a:t>
            </a:r>
            <a:endParaRPr lang="en-US" u="sng" dirty="0"/>
          </a:p>
          <a:p>
            <a:pPr algn="ctr"/>
            <a:endParaRPr lang="en-US" dirty="0"/>
          </a:p>
          <a:p>
            <a:pPr algn="ctr"/>
            <a:endParaRPr lang="en-US" dirty="0"/>
          </a:p>
          <a:p>
            <a:pPr algn="ctr"/>
            <a:r>
              <a:rPr lang="en-US" dirty="0"/>
              <a:t> </a:t>
            </a:r>
          </a:p>
          <a:p>
            <a:pPr algn="ctr"/>
            <a:endParaRPr lang="en-US"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1612" y="2819400"/>
            <a:ext cx="6200775" cy="394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51975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6463308"/>
          </a:xfrm>
          <a:prstGeom prst="rect">
            <a:avLst/>
          </a:prstGeom>
          <a:noFill/>
        </p:spPr>
        <p:txBody>
          <a:bodyPr wrap="square" rtlCol="0">
            <a:spAutoFit/>
          </a:bodyPr>
          <a:lstStyle/>
          <a:p>
            <a:pPr algn="ctr"/>
            <a:r>
              <a:rPr lang="en-US" dirty="0"/>
              <a:t>Regarding Machines with Rotating Magnets</a:t>
            </a:r>
          </a:p>
          <a:p>
            <a:pPr algn="ctr"/>
            <a:endParaRPr lang="en-US" dirty="0"/>
          </a:p>
          <a:p>
            <a:pPr algn="ctr"/>
            <a:r>
              <a:rPr lang="en-US" b="1" dirty="0"/>
              <a:t>“DANGERS IN MEASURING THE POWER OF AC DEVICES WITH METERS”</a:t>
            </a:r>
          </a:p>
          <a:p>
            <a:pPr algn="ctr"/>
            <a:endParaRPr lang="en-US" b="1" dirty="0"/>
          </a:p>
          <a:p>
            <a:pPr algn="ctr"/>
            <a:r>
              <a:rPr lang="en-US" dirty="0">
                <a:hlinkClick r:id="rId2"/>
              </a:rPr>
              <a:t>http://www.padrak.com/ine/DANGERSPOWER.html</a:t>
            </a:r>
            <a:endParaRPr lang="en-US" dirty="0"/>
          </a:p>
          <a:p>
            <a:pPr algn="ctr"/>
            <a:endParaRPr lang="en-US" dirty="0"/>
          </a:p>
          <a:p>
            <a:pPr algn="ctr"/>
            <a:r>
              <a:rPr lang="en-US" dirty="0"/>
              <a:t> Simple mathematical analyses confirm that power levels calculated with such "AC meter" measurements can vastly over-predict the real power produced in such devices, and that almost any AC device can be tuned-up and shown to be a "over-unity device" or a "free-energy machine" using such simplistic meter measurements and math.</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3162" y="3992731"/>
            <a:ext cx="4257675" cy="199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60216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6186309"/>
          </a:xfrm>
          <a:prstGeom prst="rect">
            <a:avLst/>
          </a:prstGeom>
          <a:noFill/>
        </p:spPr>
        <p:txBody>
          <a:bodyPr wrap="square" rtlCol="0">
            <a:spAutoFit/>
          </a:bodyPr>
          <a:lstStyle/>
          <a:p>
            <a:pPr algn="ctr"/>
            <a:r>
              <a:rPr lang="en-US" u="sng" dirty="0"/>
              <a:t>Magnets Within Electrical Circuits</a:t>
            </a:r>
          </a:p>
          <a:p>
            <a:pPr algn="ctr"/>
            <a:r>
              <a:rPr lang="en-US" dirty="0"/>
              <a:t>What???... Resonance!!!</a:t>
            </a:r>
          </a:p>
          <a:p>
            <a:pPr algn="ctr"/>
            <a:endParaRPr lang="en-US" dirty="0"/>
          </a:p>
          <a:p>
            <a:pPr algn="ctr"/>
            <a:r>
              <a:rPr lang="en-US" dirty="0"/>
              <a:t>Declassified British Intelligence Objectives Subcommittee (BIOS) </a:t>
            </a:r>
          </a:p>
          <a:p>
            <a:pPr algn="ctr"/>
            <a:r>
              <a:rPr lang="en-US" dirty="0"/>
              <a:t>Final Report #1043, Item #32</a:t>
            </a:r>
          </a:p>
          <a:p>
            <a:pPr algn="ctr"/>
            <a:r>
              <a:rPr lang="en-US" dirty="0"/>
              <a:t>"The Invention of Hans Coler Relating to an Alleged </a:t>
            </a:r>
            <a:r>
              <a:rPr lang="en-US" u="sng" dirty="0"/>
              <a:t>New Source of Power</a:t>
            </a:r>
            <a:r>
              <a:rPr lang="en-US" dirty="0"/>
              <a:t>"</a:t>
            </a:r>
          </a:p>
          <a:p>
            <a:pPr algn="ctr"/>
            <a:endParaRPr lang="en-US" dirty="0"/>
          </a:p>
          <a:p>
            <a:pPr algn="ctr"/>
            <a:r>
              <a:rPr lang="en-US" dirty="0"/>
              <a:t>Magnetstromapparat [Magnet Current Apparatus]... </a:t>
            </a:r>
          </a:p>
          <a:p>
            <a:pPr algn="ctr"/>
            <a:r>
              <a:rPr lang="en-US" dirty="0"/>
              <a:t>With this device, consisting only of permanent magnets, copper coils and condensers in a static arrangement, he showed that he could obtain a tension of 0.45 Volts for several hours</a:t>
            </a:r>
          </a:p>
          <a:p>
            <a:pPr algn="ctr"/>
            <a:endParaRPr lang="en-US" dirty="0"/>
          </a:p>
          <a:p>
            <a:pPr algn="ctr"/>
            <a:r>
              <a:rPr lang="en-US" dirty="0"/>
              <a:t>Coler also invented another device called the </a:t>
            </a:r>
            <a:r>
              <a:rPr lang="en-US" i="1" dirty="0"/>
              <a:t>Stromzeuger</a:t>
            </a:r>
            <a:r>
              <a:rPr lang="en-US" dirty="0"/>
              <a:t>.</a:t>
            </a:r>
          </a:p>
          <a:p>
            <a:pPr algn="ctr"/>
            <a:r>
              <a:rPr lang="en-US" dirty="0"/>
              <a:t>He claimed that, "with an input of a few watts from a dry battery </a:t>
            </a:r>
          </a:p>
          <a:p>
            <a:pPr algn="ctr"/>
            <a:r>
              <a:rPr lang="en-US" u="sng" dirty="0"/>
              <a:t>an output of 6 kW could be obtained indefinitely</a:t>
            </a:r>
            <a:r>
              <a:rPr lang="en-US" dirty="0"/>
              <a:t>.“</a:t>
            </a:r>
          </a:p>
          <a:p>
            <a:pPr algn="ctr"/>
            <a:endParaRPr lang="en-US" dirty="0"/>
          </a:p>
          <a:p>
            <a:pPr algn="ctr"/>
            <a:r>
              <a:rPr lang="en-US" dirty="0"/>
              <a:t>[…Supposedly used to power Nazi submarines…]</a:t>
            </a:r>
          </a:p>
          <a:p>
            <a:pPr algn="ctr"/>
            <a:endParaRPr lang="en-US" dirty="0"/>
          </a:p>
          <a:p>
            <a:endParaRPr lang="en-US" u="sng" dirty="0"/>
          </a:p>
          <a:p>
            <a:endParaRPr lang="en-US" dirty="0"/>
          </a:p>
          <a:p>
            <a:endParaRPr lang="en-US" dirty="0"/>
          </a:p>
          <a:p>
            <a:endParaRPr lang="en-US" dirty="0"/>
          </a:p>
        </p:txBody>
      </p:sp>
    </p:spTree>
    <p:extLst>
      <p:ext uri="{BB962C8B-B14F-4D97-AF65-F5344CB8AC3E}">
        <p14:creationId xmlns:p14="http://schemas.microsoft.com/office/powerpoint/2010/main" val="20118632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3139321"/>
          </a:xfrm>
          <a:prstGeom prst="rect">
            <a:avLst/>
          </a:prstGeom>
          <a:noFill/>
        </p:spPr>
        <p:txBody>
          <a:bodyPr wrap="square" rtlCol="0">
            <a:spAutoFit/>
          </a:bodyPr>
          <a:lstStyle/>
          <a:p>
            <a:pPr algn="ctr"/>
            <a:r>
              <a:rPr lang="en-US" i="1" dirty="0"/>
              <a:t>Stromzeuger  </a:t>
            </a:r>
            <a:r>
              <a:rPr lang="en-US" dirty="0">
                <a:hlinkClick r:id="rId2"/>
              </a:rPr>
              <a:t>http://rexresearch.com/coler/coler2.htm</a:t>
            </a:r>
            <a:endParaRPr lang="en-US" dirty="0"/>
          </a:p>
          <a:p>
            <a:pPr algn="ctr"/>
            <a:endParaRPr lang="en-US" dirty="0"/>
          </a:p>
          <a:p>
            <a:pPr algn="ctr"/>
            <a:endParaRPr lang="en-US" dirty="0"/>
          </a:p>
          <a:p>
            <a:pPr algn="ctr"/>
            <a:endParaRPr lang="en-US"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100" y="1066800"/>
            <a:ext cx="2971800" cy="566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81158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308324"/>
          </a:xfrm>
          <a:prstGeom prst="rect">
            <a:avLst/>
          </a:prstGeom>
          <a:noFill/>
        </p:spPr>
        <p:txBody>
          <a:bodyPr wrap="square" rtlCol="0">
            <a:spAutoFit/>
          </a:bodyPr>
          <a:lstStyle/>
          <a:p>
            <a:pPr algn="ctr"/>
            <a:r>
              <a:rPr lang="en-US" u="sng" dirty="0"/>
              <a:t>Blank</a:t>
            </a:r>
            <a:endParaRPr lang="en-US" b="1" u="sng"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6146" name="Picture 2" descr="D:\$$ Data Folder on Data Disc D\$$ Patrick Bailey\!   a_Clip Art for Energy and UFOs\! TT presentation - Fixed Papers\T Henry Moray Slide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2699" y="670265"/>
            <a:ext cx="4038601" cy="5742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177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585323"/>
          </a:xfrm>
          <a:prstGeom prst="rect">
            <a:avLst/>
          </a:prstGeom>
          <a:noFill/>
        </p:spPr>
        <p:txBody>
          <a:bodyPr wrap="square" rtlCol="0">
            <a:spAutoFit/>
          </a:bodyPr>
          <a:lstStyle/>
          <a:p>
            <a:r>
              <a:rPr lang="en-US" dirty="0"/>
              <a:t> </a:t>
            </a:r>
          </a:p>
          <a:p>
            <a:r>
              <a:rPr lang="en-US" dirty="0"/>
              <a:t>Thank you to:</a:t>
            </a:r>
          </a:p>
          <a:p>
            <a:endParaRPr lang="en-US" dirty="0"/>
          </a:p>
          <a:p>
            <a:r>
              <a:rPr lang="en-US" dirty="0"/>
              <a:t>“World News Daily Report is an American Jewish Zionist newspaper </a:t>
            </a:r>
          </a:p>
          <a:p>
            <a:r>
              <a:rPr lang="en-US" dirty="0"/>
              <a:t>based in Tel Aviv and  dedicated on covering biblical archeology news and other mysteries around the Globe.”</a:t>
            </a:r>
          </a:p>
          <a:p>
            <a:endParaRPr lang="en-US" dirty="0"/>
          </a:p>
          <a:p>
            <a:r>
              <a:rPr lang="en-US" u="sng" dirty="0">
                <a:hlinkClick r:id="rId2"/>
              </a:rPr>
              <a:t>http://worldnewsdailyreport.com/about-us/</a:t>
            </a:r>
            <a:endParaRPr lang="en-US" dirty="0"/>
          </a:p>
          <a:p>
            <a:endParaRPr lang="en-US" dirty="0"/>
          </a:p>
        </p:txBody>
      </p:sp>
    </p:spTree>
    <p:extLst>
      <p:ext uri="{BB962C8B-B14F-4D97-AF65-F5344CB8AC3E}">
        <p14:creationId xmlns:p14="http://schemas.microsoft.com/office/powerpoint/2010/main" val="35069665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585323"/>
          </a:xfrm>
          <a:prstGeom prst="rect">
            <a:avLst/>
          </a:prstGeom>
          <a:noFill/>
        </p:spPr>
        <p:txBody>
          <a:bodyPr wrap="square" rtlCol="0">
            <a:spAutoFit/>
          </a:bodyPr>
          <a:lstStyle/>
          <a:p>
            <a:pPr algn="ctr"/>
            <a:r>
              <a:rPr lang="en-US" b="1" u="sng" dirty="0"/>
              <a:t>Paul Brown – Radioactive Resonance (1991 IECEC)</a:t>
            </a:r>
          </a:p>
          <a:p>
            <a:pPr algn="ctr"/>
            <a:endParaRPr lang="en-US" b="1" u="sng"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30722" name="Picture 2" descr="D:\$$ Data Folder on Data Disc D\$$ Patrick Bailey\!   a_Clip Art for Energy and UFOs\! TT presentation - Fixed Papers\Paul Brown Radioactive Resonan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0774" y="228600"/>
            <a:ext cx="6900863" cy="592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6108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862322"/>
          </a:xfrm>
          <a:prstGeom prst="rect">
            <a:avLst/>
          </a:prstGeom>
          <a:noFill/>
        </p:spPr>
        <p:txBody>
          <a:bodyPr wrap="square" rtlCol="0">
            <a:spAutoFit/>
          </a:bodyPr>
          <a:lstStyle/>
          <a:p>
            <a:pPr algn="ctr"/>
            <a:r>
              <a:rPr lang="en-US" b="1" u="sng" dirty="0"/>
              <a:t>Well!</a:t>
            </a:r>
          </a:p>
          <a:p>
            <a:pPr algn="ctr"/>
            <a:endParaRPr lang="en-US" b="1" u="sng" dirty="0"/>
          </a:p>
          <a:p>
            <a:pPr algn="ctr"/>
            <a:r>
              <a:rPr lang="en-US" b="1" u="sng" dirty="0"/>
              <a:t>What About COLD FUSION???</a:t>
            </a:r>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8024693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4524315"/>
          </a:xfrm>
          <a:prstGeom prst="rect">
            <a:avLst/>
          </a:prstGeom>
          <a:noFill/>
        </p:spPr>
        <p:txBody>
          <a:bodyPr wrap="square" rtlCol="0">
            <a:spAutoFit/>
          </a:bodyPr>
          <a:lstStyle/>
          <a:p>
            <a:pPr algn="ctr"/>
            <a:r>
              <a:rPr lang="en-US" b="1" u="sng" dirty="0"/>
              <a:t>Well!</a:t>
            </a:r>
          </a:p>
          <a:p>
            <a:pPr algn="ctr"/>
            <a:endParaRPr lang="en-US" b="1" u="sng" dirty="0"/>
          </a:p>
          <a:p>
            <a:pPr algn="ctr"/>
            <a:r>
              <a:rPr lang="en-US" b="1" u="sng" dirty="0"/>
              <a:t>What About COLD FUSION???</a:t>
            </a:r>
          </a:p>
          <a:p>
            <a:pPr algn="ctr"/>
            <a:endParaRPr lang="en-US" dirty="0"/>
          </a:p>
          <a:p>
            <a:pPr algn="ctr"/>
            <a:r>
              <a:rPr lang="en-US" dirty="0"/>
              <a:t>Interagency Energy Conversion Engineering Conference</a:t>
            </a:r>
          </a:p>
          <a:p>
            <a:pPr algn="ctr"/>
            <a:r>
              <a:rPr lang="en-US" dirty="0"/>
              <a:t>IECEC</a:t>
            </a:r>
          </a:p>
          <a:p>
            <a:pPr algn="ctr"/>
            <a:r>
              <a:rPr lang="en-US" dirty="0"/>
              <a:t>Topical Area Program Director</a:t>
            </a:r>
          </a:p>
          <a:p>
            <a:pPr algn="ctr"/>
            <a:endParaRPr lang="en-US" dirty="0"/>
          </a:p>
          <a:p>
            <a:pPr algn="ctr"/>
            <a:r>
              <a:rPr lang="en-US" dirty="0"/>
              <a:t>Technical Program Chair 1984 &amp; 1991</a:t>
            </a:r>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9074878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862322"/>
          </a:xfrm>
          <a:prstGeom prst="rect">
            <a:avLst/>
          </a:prstGeom>
          <a:noFill/>
        </p:spPr>
        <p:txBody>
          <a:bodyPr wrap="square" rtlCol="0">
            <a:spAutoFit/>
          </a:bodyPr>
          <a:lstStyle/>
          <a:p>
            <a:pPr algn="ctr"/>
            <a:endParaRPr lang="en-US" dirty="0"/>
          </a:p>
          <a:p>
            <a:pPr algn="ctr"/>
            <a:endParaRPr lang="en-US" b="1" u="sng" dirty="0"/>
          </a:p>
          <a:p>
            <a:pPr algn="ctr"/>
            <a:endParaRPr lang="en-US"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9218" name="Picture 2" descr="D:\$$ Data Folder on Data Disc D\$$ Patrick Bailey\!   a_Clip Art for Energy and UFOs\! TT presentation - Fixed Papers\Michael McKubre SRI CF Paper 199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0550" y="410740"/>
            <a:ext cx="5422900" cy="5450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6951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5355312"/>
          </a:xfrm>
          <a:prstGeom prst="rect">
            <a:avLst/>
          </a:prstGeom>
          <a:noFill/>
        </p:spPr>
        <p:txBody>
          <a:bodyPr wrap="square" rtlCol="0">
            <a:spAutoFit/>
          </a:bodyPr>
          <a:lstStyle/>
          <a:p>
            <a:pPr algn="ctr"/>
            <a:r>
              <a:rPr lang="en-US" b="1" u="sng" dirty="0"/>
              <a:t>Well!</a:t>
            </a:r>
          </a:p>
          <a:p>
            <a:pPr algn="ctr"/>
            <a:endParaRPr lang="en-US" b="1" u="sng" dirty="0"/>
          </a:p>
          <a:p>
            <a:pPr algn="ctr"/>
            <a:r>
              <a:rPr lang="en-US" b="1" u="sng" dirty="0"/>
              <a:t>What About COLD FUSION???</a:t>
            </a:r>
          </a:p>
          <a:p>
            <a:pPr algn="ctr"/>
            <a:endParaRPr lang="en-US" dirty="0"/>
          </a:p>
          <a:p>
            <a:pPr algn="ctr"/>
            <a:r>
              <a:rPr lang="en-US" dirty="0"/>
              <a:t>Interagency Energy Conversion Engineering Conference</a:t>
            </a:r>
          </a:p>
          <a:p>
            <a:pPr algn="ctr"/>
            <a:r>
              <a:rPr lang="en-US" dirty="0"/>
              <a:t>IECEC</a:t>
            </a:r>
          </a:p>
          <a:p>
            <a:pPr algn="ctr"/>
            <a:r>
              <a:rPr lang="en-US" dirty="0"/>
              <a:t>Topical Area Program Director</a:t>
            </a:r>
          </a:p>
          <a:p>
            <a:pPr algn="ctr"/>
            <a:endParaRPr lang="en-US" dirty="0"/>
          </a:p>
          <a:p>
            <a:pPr algn="ctr"/>
            <a:r>
              <a:rPr lang="en-US" dirty="0"/>
              <a:t>Technical Program Chair 1984 &amp; 1991</a:t>
            </a:r>
          </a:p>
          <a:p>
            <a:pPr algn="ctr"/>
            <a:endParaRPr lang="en-US" dirty="0"/>
          </a:p>
          <a:p>
            <a:pPr algn="ctr"/>
            <a:r>
              <a:rPr lang="en-US" b="1" u="sng" dirty="0"/>
              <a:t>Why did anything happen?</a:t>
            </a:r>
          </a:p>
          <a:p>
            <a:pPr algn="ctr"/>
            <a:endParaRPr lang="en-US" b="1" dirty="0"/>
          </a:p>
          <a:p>
            <a:pPr algn="ctr"/>
            <a:r>
              <a:rPr lang="en-US" b="1" u="sng" dirty="0"/>
              <a:t>Because I said so!</a:t>
            </a:r>
          </a:p>
          <a:p>
            <a:pPr algn="ctr"/>
            <a:endParaRPr lang="en-US" dirty="0"/>
          </a:p>
          <a:p>
            <a:endParaRPr lang="en-US" u="sng"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0743826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308324"/>
          </a:xfrm>
          <a:prstGeom prst="rect">
            <a:avLst/>
          </a:prstGeom>
          <a:noFill/>
        </p:spPr>
        <p:txBody>
          <a:bodyPr wrap="square" rtlCol="0">
            <a:spAutoFit/>
          </a:bodyPr>
          <a:lstStyle/>
          <a:p>
            <a:pPr algn="ctr"/>
            <a:r>
              <a:rPr lang="en-US" u="sng" dirty="0"/>
              <a:t>Blank</a:t>
            </a:r>
            <a:endParaRPr lang="en-US" b="1" u="sng"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29698" name="Picture 2" descr="D:\$$ Data Folder on Data Disc D\$$ Patrick Bailey\!   a_Clip Art for Energy and UFOs\! TT presentation - Fixed Papers\Patterson Power Cell Tabl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9231" y="307759"/>
            <a:ext cx="7350369"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5038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5632311"/>
          </a:xfrm>
          <a:prstGeom prst="rect">
            <a:avLst/>
          </a:prstGeom>
          <a:noFill/>
        </p:spPr>
        <p:txBody>
          <a:bodyPr wrap="square" rtlCol="0">
            <a:spAutoFit/>
          </a:bodyPr>
          <a:lstStyle/>
          <a:p>
            <a:pPr algn="ctr"/>
            <a:endParaRPr lang="en-US" dirty="0"/>
          </a:p>
          <a:p>
            <a:pPr algn="ctr"/>
            <a:r>
              <a:rPr lang="en-US" b="1" u="sng" dirty="0"/>
              <a:t>US Inventors and US Patents</a:t>
            </a:r>
          </a:p>
          <a:p>
            <a:pPr algn="ctr"/>
            <a:endParaRPr lang="en-US" dirty="0"/>
          </a:p>
          <a:p>
            <a:pPr algn="ctr"/>
            <a:r>
              <a:rPr lang="en-US" dirty="0"/>
              <a:t>Get an Idea!</a:t>
            </a:r>
          </a:p>
          <a:p>
            <a:pPr algn="ctr"/>
            <a:r>
              <a:rPr lang="en-US" dirty="0"/>
              <a:t>Design and Build the Device.</a:t>
            </a:r>
          </a:p>
          <a:p>
            <a:pPr algn="ctr"/>
            <a:r>
              <a:rPr lang="en-US" dirty="0"/>
              <a:t>Test and Modify… Until -</a:t>
            </a:r>
          </a:p>
          <a:p>
            <a:pPr algn="ctr"/>
            <a:r>
              <a:rPr lang="en-US" dirty="0"/>
              <a:t>It works! </a:t>
            </a:r>
          </a:p>
          <a:p>
            <a:pPr algn="ctr"/>
            <a:r>
              <a:rPr lang="en-US" dirty="0"/>
              <a:t>Get support!</a:t>
            </a:r>
          </a:p>
          <a:p>
            <a:pPr algn="ctr"/>
            <a:r>
              <a:rPr lang="en-US" dirty="0"/>
              <a:t>Obtain financial support…</a:t>
            </a:r>
          </a:p>
          <a:p>
            <a:pPr algn="ctr"/>
            <a:r>
              <a:rPr lang="en-US" dirty="0"/>
              <a:t>Apply for a US Patent!</a:t>
            </a:r>
          </a:p>
          <a:p>
            <a:pPr algn="ctr"/>
            <a:endParaRPr lang="en-US" dirty="0"/>
          </a:p>
          <a:p>
            <a:pPr algn="ctr"/>
            <a:r>
              <a:rPr lang="en-US" dirty="0"/>
              <a:t>Uh Oh…</a:t>
            </a:r>
          </a:p>
          <a:p>
            <a:pPr algn="ctr"/>
            <a:endParaRPr lang="en-US"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0118632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7571303"/>
          </a:xfrm>
          <a:prstGeom prst="rect">
            <a:avLst/>
          </a:prstGeom>
          <a:noFill/>
        </p:spPr>
        <p:txBody>
          <a:bodyPr wrap="square" rtlCol="0">
            <a:spAutoFit/>
          </a:bodyPr>
          <a:lstStyle/>
          <a:p>
            <a:pPr algn="ctr"/>
            <a:endParaRPr lang="en-US" dirty="0"/>
          </a:p>
          <a:p>
            <a:pPr algn="ctr"/>
            <a:r>
              <a:rPr lang="en-US" b="1" u="sng" dirty="0"/>
              <a:t>US Inventors and US Patents</a:t>
            </a:r>
          </a:p>
          <a:p>
            <a:pPr algn="ctr"/>
            <a:endParaRPr lang="en-US" dirty="0"/>
          </a:p>
          <a:p>
            <a:pPr algn="ctr"/>
            <a:r>
              <a:rPr lang="en-US" dirty="0"/>
              <a:t>The US Patent Officer Receives the Patent Application</a:t>
            </a:r>
          </a:p>
          <a:p>
            <a:pPr algn="ctr"/>
            <a:r>
              <a:rPr lang="en-US" dirty="0"/>
              <a:t>Mails an Application Received Letter to the Applicant</a:t>
            </a:r>
          </a:p>
          <a:p>
            <a:pPr algn="ctr"/>
            <a:r>
              <a:rPr lang="en-US" dirty="0"/>
              <a:t>NEXT: A Formal Review under a US Military Patent Review Panel…</a:t>
            </a:r>
          </a:p>
          <a:p>
            <a:pPr algn="ctr"/>
            <a:r>
              <a:rPr lang="en-US" dirty="0"/>
              <a:t>If ANYONE wants it </a:t>
            </a:r>
            <a:r>
              <a:rPr lang="en-US" u="sng" dirty="0"/>
              <a:t>for their military use </a:t>
            </a:r>
            <a:r>
              <a:rPr lang="en-US" dirty="0"/>
              <a:t>– </a:t>
            </a:r>
          </a:p>
          <a:p>
            <a:pPr algn="ctr"/>
            <a:endParaRPr lang="en-US" dirty="0"/>
          </a:p>
          <a:p>
            <a:pPr algn="ctr"/>
            <a:r>
              <a:rPr lang="en-US" u="sng" dirty="0"/>
              <a:t>Then it becomes CLASSIFIED!</a:t>
            </a:r>
          </a:p>
          <a:p>
            <a:pPr algn="ctr"/>
            <a:r>
              <a:rPr lang="en-US" u="sng" dirty="0">
                <a:solidFill>
                  <a:srgbClr val="FF0000"/>
                </a:solidFill>
              </a:rPr>
              <a:t>THOUSANDS</a:t>
            </a:r>
            <a:r>
              <a:rPr lang="en-US" u="sng" dirty="0"/>
              <a:t> of such patents are CLASSIFIED!</a:t>
            </a:r>
          </a:p>
          <a:p>
            <a:pPr algn="ctr"/>
            <a:endParaRPr lang="en-US" dirty="0"/>
          </a:p>
          <a:p>
            <a:pPr algn="ctr"/>
            <a:r>
              <a:rPr lang="en-US" dirty="0"/>
              <a:t>The Inventor Gets a Cease, Stop, and Send It All In Right Now </a:t>
            </a:r>
          </a:p>
          <a:p>
            <a:pPr algn="ctr"/>
            <a:r>
              <a:rPr lang="en-US" b="1" dirty="0"/>
              <a:t>SECRECY ORDER</a:t>
            </a:r>
          </a:p>
          <a:p>
            <a:pPr algn="ctr"/>
            <a:r>
              <a:rPr lang="en-US" dirty="0"/>
              <a:t>(Title 35, United States Code (1952), sections 181-188)</a:t>
            </a:r>
          </a:p>
          <a:p>
            <a:pPr algn="ctr"/>
            <a:endParaRPr lang="en-US" dirty="0"/>
          </a:p>
          <a:p>
            <a:pPr algn="ctr"/>
            <a:r>
              <a:rPr lang="en-US" dirty="0">
                <a:hlinkClick r:id="rId2"/>
              </a:rPr>
              <a:t>http://www.padrak.com/ine/INE13.html</a:t>
            </a:r>
            <a:endParaRPr lang="en-US" dirty="0"/>
          </a:p>
          <a:p>
            <a:pPr algn="ctr"/>
            <a:endParaRPr lang="en-US" dirty="0"/>
          </a:p>
          <a:p>
            <a:pPr algn="ctr"/>
            <a:r>
              <a:rPr lang="en-US" dirty="0"/>
              <a:t>Want to see it?...</a:t>
            </a:r>
          </a:p>
          <a:p>
            <a:pPr algn="ctr"/>
            <a:endParaRPr lang="en-US" dirty="0"/>
          </a:p>
          <a:p>
            <a:pPr algn="ctr"/>
            <a:endParaRPr lang="en-US"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1126725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685801"/>
            <a:ext cx="8000999" cy="6186309"/>
          </a:xfrm>
          <a:prstGeom prst="rect">
            <a:avLst/>
          </a:prstGeom>
          <a:noFill/>
        </p:spPr>
        <p:txBody>
          <a:bodyPr wrap="square" rtlCol="0">
            <a:spAutoFit/>
          </a:bodyPr>
          <a:lstStyle/>
          <a:p>
            <a:pPr algn="ctr"/>
            <a:r>
              <a:rPr lang="en-US" dirty="0"/>
              <a:t> </a:t>
            </a:r>
            <a:r>
              <a:rPr lang="en-US" b="1" dirty="0"/>
              <a:t>SECRECY ORDER </a:t>
            </a:r>
            <a:r>
              <a:rPr lang="en-US" dirty="0"/>
              <a:t>[Copy/Pasted:]</a:t>
            </a:r>
          </a:p>
          <a:p>
            <a:pPr algn="ctr"/>
            <a:r>
              <a:rPr lang="en-US" b="1" dirty="0"/>
              <a:t>(Title 35, United States Code (1952), sections 181-188)</a:t>
            </a:r>
          </a:p>
          <a:p>
            <a:pPr algn="ctr"/>
            <a:endParaRPr lang="en-US" dirty="0"/>
          </a:p>
          <a:p>
            <a:pPr algn="ctr"/>
            <a:r>
              <a:rPr lang="en-US" dirty="0"/>
              <a:t>NOTICE: To the applicant above named, his heirs, and any and all of his assignees, attorneys and agents, hereinafter designated principals:</a:t>
            </a:r>
          </a:p>
          <a:p>
            <a:pPr algn="ctr"/>
            <a:endParaRPr lang="en-US" dirty="0"/>
          </a:p>
          <a:p>
            <a:pPr algn="ctr"/>
            <a:r>
              <a:rPr lang="en-US" dirty="0"/>
              <a:t>You are hereby notified that your application as above identified has been found to contain subject matter, the unauthorized disclosure of </a:t>
            </a:r>
            <a:r>
              <a:rPr lang="en-US" u="sng" dirty="0"/>
              <a:t>which might be detrimental to the national security</a:t>
            </a:r>
            <a:r>
              <a:rPr lang="en-US" dirty="0"/>
              <a:t>, and you are ordered in nowise to publish or disclose the invention or any material information with respect thereto, including hitherto unpublished details of the subject matter of said application, in any way to any person not cognizant of the invention prior to the date of the order, including any employee of the principals, </a:t>
            </a:r>
            <a:r>
              <a:rPr lang="en-US" u="sng" dirty="0"/>
              <a:t>but to keep the same secret </a:t>
            </a:r>
            <a:r>
              <a:rPr lang="en-US" dirty="0"/>
              <a:t>except by written consent first obtained of the Commissioner of Patents, under the penalties of 35 U.S.C. (1952) 182, 186. [More…]</a:t>
            </a:r>
          </a:p>
          <a:p>
            <a:pPr algn="ctr"/>
            <a:endParaRPr lang="en-US" dirty="0"/>
          </a:p>
          <a:p>
            <a:pPr algn="ctr"/>
            <a:r>
              <a:rPr lang="en-US" dirty="0"/>
              <a:t>This order should not be construed in any way to mean that the Government has adopted or contemplates adoption of the alleged invention disclosed in this application; </a:t>
            </a:r>
            <a:r>
              <a:rPr lang="en-US" u="sng" dirty="0"/>
              <a:t>nor is it any indication of the value of such invention</a:t>
            </a:r>
            <a:r>
              <a:rPr lang="en-US" dirty="0"/>
              <a:t>.</a:t>
            </a:r>
          </a:p>
          <a:p>
            <a:pPr algn="ctr"/>
            <a:endParaRPr lang="en-US" dirty="0"/>
          </a:p>
          <a:p>
            <a:pPr algn="ctr"/>
            <a:r>
              <a:rPr lang="en-US" dirty="0"/>
              <a:t>For the country? - NO! - For the FED!</a:t>
            </a:r>
          </a:p>
          <a:p>
            <a:pPr algn="ctr"/>
            <a:endParaRPr lang="en-US" dirty="0"/>
          </a:p>
        </p:txBody>
      </p:sp>
    </p:spTree>
    <p:extLst>
      <p:ext uri="{BB962C8B-B14F-4D97-AF65-F5344CB8AC3E}">
        <p14:creationId xmlns:p14="http://schemas.microsoft.com/office/powerpoint/2010/main" val="21126725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7571303"/>
          </a:xfrm>
          <a:prstGeom prst="rect">
            <a:avLst/>
          </a:prstGeom>
          <a:noFill/>
        </p:spPr>
        <p:txBody>
          <a:bodyPr wrap="square" rtlCol="0">
            <a:spAutoFit/>
          </a:bodyPr>
          <a:lstStyle/>
          <a:p>
            <a:pPr algn="ctr"/>
            <a:r>
              <a:rPr lang="en-US" b="1" u="sng" dirty="0"/>
              <a:t>Status - Free Energy Devices</a:t>
            </a:r>
          </a:p>
          <a:p>
            <a:pPr algn="ctr"/>
            <a:endParaRPr lang="en-US" dirty="0"/>
          </a:p>
          <a:p>
            <a:pPr algn="ctr"/>
            <a:r>
              <a:rPr lang="en-US" dirty="0"/>
              <a:t>They are New.</a:t>
            </a:r>
          </a:p>
          <a:p>
            <a:pPr algn="ctr"/>
            <a:r>
              <a:rPr lang="en-US" dirty="0"/>
              <a:t>Need New Physics!</a:t>
            </a:r>
          </a:p>
          <a:p>
            <a:pPr algn="ctr"/>
            <a:r>
              <a:rPr lang="en-US" dirty="0"/>
              <a:t>Some are Working.</a:t>
            </a:r>
          </a:p>
          <a:p>
            <a:pPr algn="ctr"/>
            <a:r>
              <a:rPr lang="en-US" dirty="0"/>
              <a:t>Some are Lies.</a:t>
            </a:r>
          </a:p>
          <a:p>
            <a:pPr algn="ctr"/>
            <a:r>
              <a:rPr lang="en-US" dirty="0"/>
              <a:t>Some are Investments Frauds.</a:t>
            </a:r>
          </a:p>
          <a:p>
            <a:pPr algn="ctr"/>
            <a:r>
              <a:rPr lang="en-US" dirty="0"/>
              <a:t>Tewari’s in India Looks Real Good!</a:t>
            </a:r>
          </a:p>
          <a:p>
            <a:pPr algn="ctr"/>
            <a:r>
              <a:rPr lang="en-US" dirty="0"/>
              <a:t>Older German Designs Look Very Interesting!</a:t>
            </a:r>
          </a:p>
          <a:p>
            <a:pPr algn="ctr"/>
            <a:r>
              <a:rPr lang="en-US" dirty="0"/>
              <a:t>The USA (FED) Has Imposed Homeland Security Issues!</a:t>
            </a:r>
          </a:p>
          <a:p>
            <a:pPr algn="ctr"/>
            <a:r>
              <a:rPr lang="en-US" u="sng" dirty="0"/>
              <a:t>SO:</a:t>
            </a:r>
            <a:r>
              <a:rPr lang="en-US" dirty="0"/>
              <a:t> </a:t>
            </a:r>
          </a:p>
          <a:p>
            <a:pPr algn="ctr"/>
            <a:r>
              <a:rPr lang="en-US" dirty="0"/>
              <a:t>Invent Yours In Private.</a:t>
            </a:r>
          </a:p>
          <a:p>
            <a:pPr algn="ctr"/>
            <a:r>
              <a:rPr lang="en-US" dirty="0"/>
              <a:t>Patent Somewhere Else First and Distribute There!</a:t>
            </a:r>
          </a:p>
          <a:p>
            <a:pPr algn="ctr"/>
            <a:r>
              <a:rPr lang="en-US" dirty="0"/>
              <a:t>(Canada, Iceland, Saudi, ???)</a:t>
            </a:r>
          </a:p>
          <a:p>
            <a:pPr algn="ctr"/>
            <a:r>
              <a:rPr lang="en-US" dirty="0"/>
              <a:t>Ask! Are Such Inventions to be Used to Better Society?...</a:t>
            </a:r>
          </a:p>
          <a:p>
            <a:pPr algn="ctr"/>
            <a:r>
              <a:rPr lang="en-US" dirty="0"/>
              <a:t>Or To Suppress You and Make Things Worse?</a:t>
            </a:r>
          </a:p>
          <a:p>
            <a:pPr algn="ctr"/>
            <a:endParaRPr lang="en-US" dirty="0"/>
          </a:p>
          <a:p>
            <a:pPr algn="ctr"/>
            <a:r>
              <a:rPr lang="en-US" u="sng" dirty="0"/>
              <a:t>It is time to chose a side.</a:t>
            </a:r>
          </a:p>
          <a:p>
            <a:pPr algn="ctr"/>
            <a:r>
              <a:rPr lang="en-US" dirty="0"/>
              <a:t> </a:t>
            </a:r>
          </a:p>
          <a:p>
            <a:pPr algn="ctr"/>
            <a:endParaRPr lang="en-US"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197492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6186309"/>
          </a:xfrm>
          <a:prstGeom prst="rect">
            <a:avLst/>
          </a:prstGeom>
          <a:noFill/>
        </p:spPr>
        <p:txBody>
          <a:bodyPr wrap="square" rtlCol="0">
            <a:spAutoFit/>
          </a:bodyPr>
          <a:lstStyle/>
          <a:p>
            <a:pPr algn="ctr"/>
            <a:r>
              <a:rPr lang="en-US" b="1" u="sng" dirty="0"/>
              <a:t>The Mission: The FMBR Mission</a:t>
            </a:r>
          </a:p>
          <a:p>
            <a:endParaRPr lang="en-US" dirty="0"/>
          </a:p>
          <a:p>
            <a:r>
              <a:rPr lang="en-US" dirty="0"/>
              <a:t>Our mission is to </a:t>
            </a:r>
            <a:r>
              <a:rPr lang="en-US" u="sng" dirty="0"/>
              <a:t>expand the context for scientific exploration</a:t>
            </a:r>
            <a:r>
              <a:rPr lang="en-US" dirty="0"/>
              <a:t> to include our interconnectedness with the universe.</a:t>
            </a:r>
          </a:p>
          <a:p>
            <a:endParaRPr lang="en-US" dirty="0"/>
          </a:p>
          <a:p>
            <a:r>
              <a:rPr lang="en-US" dirty="0"/>
              <a:t>Our purpose is to </a:t>
            </a:r>
            <a:r>
              <a:rPr lang="en-US" u="sng" dirty="0"/>
              <a:t>lead people to self-empowerment </a:t>
            </a:r>
            <a:r>
              <a:rPr lang="en-US" dirty="0"/>
              <a:t>in order to create positive change for themselves and the planet.</a:t>
            </a:r>
          </a:p>
          <a:p>
            <a:endParaRPr lang="en-US" dirty="0"/>
          </a:p>
          <a:p>
            <a:r>
              <a:rPr lang="en-US" dirty="0"/>
              <a:t>In our research programs </a:t>
            </a:r>
            <a:r>
              <a:rPr lang="en-US" u="sng" dirty="0"/>
              <a:t>we explore a more encompassing view </a:t>
            </a:r>
            <a:r>
              <a:rPr lang="en-US" dirty="0"/>
              <a:t>of the nature of the universe — one that includes both the physical and non-physical aspects.</a:t>
            </a:r>
          </a:p>
          <a:p>
            <a:endParaRPr lang="en-US" dirty="0"/>
          </a:p>
          <a:p>
            <a:r>
              <a:rPr lang="en-US" dirty="0"/>
              <a:t>In </a:t>
            </a:r>
            <a:r>
              <a:rPr lang="en-US" u="sng" dirty="0"/>
              <a:t>our educational programs </a:t>
            </a:r>
            <a:r>
              <a:rPr lang="en-US" dirty="0"/>
              <a:t>we share this expanded world view with our membership and the community: locally via the institute, and worldwide via the internet.</a:t>
            </a:r>
          </a:p>
          <a:p>
            <a:endParaRPr lang="en-US" dirty="0"/>
          </a:p>
          <a:p>
            <a:r>
              <a:rPr lang="en-US" b="1" u="sng" dirty="0"/>
              <a:t>We create partnerships that foster innovative solutions for the challenges that are facing our world today.</a:t>
            </a:r>
          </a:p>
          <a:p>
            <a:endParaRPr lang="en-US" b="1" u="sng" dirty="0"/>
          </a:p>
          <a:p>
            <a:pPr algn="ctr"/>
            <a:r>
              <a:rPr lang="en-US" dirty="0">
                <a:hlinkClick r:id="rId2"/>
              </a:rPr>
              <a:t>http://fmbr.org/fmbr-mission-statement/</a:t>
            </a:r>
            <a:endParaRPr lang="en-US" dirty="0"/>
          </a:p>
          <a:p>
            <a:endParaRPr lang="en-US" b="1" u="sng" dirty="0"/>
          </a:p>
          <a:p>
            <a:endParaRPr lang="en-US" u="sng" dirty="0"/>
          </a:p>
        </p:txBody>
      </p:sp>
    </p:spTree>
    <p:extLst>
      <p:ext uri="{BB962C8B-B14F-4D97-AF65-F5344CB8AC3E}">
        <p14:creationId xmlns:p14="http://schemas.microsoft.com/office/powerpoint/2010/main" val="5768847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6463308"/>
          </a:xfrm>
          <a:prstGeom prst="rect">
            <a:avLst/>
          </a:prstGeom>
          <a:noFill/>
        </p:spPr>
        <p:txBody>
          <a:bodyPr wrap="square" rtlCol="0">
            <a:spAutoFit/>
          </a:bodyPr>
          <a:lstStyle/>
          <a:p>
            <a:pPr algn="ctr"/>
            <a:r>
              <a:rPr lang="en-US" u="sng" dirty="0"/>
              <a:t>Oh Yeah… </a:t>
            </a:r>
            <a:r>
              <a:rPr lang="en-US" b="1" u="sng" dirty="0"/>
              <a:t>The Political Barriers to Advanced Energy Use</a:t>
            </a:r>
          </a:p>
          <a:p>
            <a:pPr algn="ctr"/>
            <a:endParaRPr lang="en-US" dirty="0"/>
          </a:p>
          <a:p>
            <a:pPr algn="ctr"/>
            <a:r>
              <a:rPr lang="en-US" dirty="0"/>
              <a:t>Lake Elsinore, CA: State incentive programs- via Solar City:</a:t>
            </a:r>
          </a:p>
          <a:p>
            <a:pPr algn="ctr"/>
            <a:endParaRPr lang="en-US" dirty="0"/>
          </a:p>
          <a:p>
            <a:pPr algn="ctr"/>
            <a:r>
              <a:rPr lang="en-US" dirty="0"/>
              <a:t>But things quickly went south when the panels were finally installed </a:t>
            </a:r>
          </a:p>
          <a:p>
            <a:pPr algn="ctr"/>
            <a:r>
              <a:rPr lang="en-US" dirty="0"/>
              <a:t>in accordance with the terms and it was realized that the Hall residence would now be producing about 28 percent </a:t>
            </a:r>
            <a:r>
              <a:rPr lang="en-US" i="1" dirty="0"/>
              <a:t>more</a:t>
            </a:r>
            <a:r>
              <a:rPr lang="en-US" dirty="0"/>
              <a:t> energy than it would use, </a:t>
            </a:r>
            <a:r>
              <a:rPr lang="en-US" u="sng" dirty="0"/>
              <a:t>an apparent no-no under state law</a:t>
            </a:r>
            <a:r>
              <a:rPr lang="en-US" dirty="0"/>
              <a:t>. </a:t>
            </a:r>
          </a:p>
          <a:p>
            <a:pPr algn="ctr"/>
            <a:r>
              <a:rPr lang="en-US" dirty="0"/>
              <a:t>According to Southern California Edison, the Halls' local energy provider, </a:t>
            </a:r>
          </a:p>
          <a:p>
            <a:pPr algn="ctr"/>
            <a:r>
              <a:rPr lang="en-US" dirty="0"/>
              <a:t>any home that produces more solar energy than it can use </a:t>
            </a:r>
          </a:p>
          <a:p>
            <a:pPr algn="ctr"/>
            <a:r>
              <a:rPr lang="en-US" dirty="0"/>
              <a:t>might turn around and try to sell that energy, making it an energy provider </a:t>
            </a:r>
          </a:p>
          <a:p>
            <a:pPr algn="ctr"/>
            <a:r>
              <a:rPr lang="en-US" u="sng" dirty="0"/>
              <a:t>subject to commercial business regulations.</a:t>
            </a:r>
          </a:p>
          <a:p>
            <a:pPr algn="ctr"/>
            <a:endParaRPr lang="en-US" dirty="0"/>
          </a:p>
          <a:p>
            <a:pPr algn="ctr"/>
            <a:r>
              <a:rPr lang="en-US" dirty="0">
                <a:hlinkClick r:id="rId2"/>
              </a:rPr>
              <a:t>http://www.naturalnews.com/054371_solar_panels_Southern_California_green_energy.html</a:t>
            </a:r>
            <a:endParaRPr lang="en-US" dirty="0"/>
          </a:p>
          <a:p>
            <a:pPr algn="ctr"/>
            <a:endParaRPr lang="en-US" dirty="0"/>
          </a:p>
          <a:p>
            <a:pPr algn="ctr"/>
            <a:r>
              <a:rPr lang="en-US" dirty="0"/>
              <a:t>Etc… Etc… Etc…</a:t>
            </a:r>
          </a:p>
          <a:p>
            <a:pPr algn="ctr"/>
            <a:endParaRPr lang="en-US" dirty="0"/>
          </a:p>
          <a:p>
            <a:endParaRPr lang="en-US" u="sng"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5495352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2862322"/>
          </a:xfrm>
          <a:prstGeom prst="rect">
            <a:avLst/>
          </a:prstGeom>
          <a:noFill/>
        </p:spPr>
        <p:txBody>
          <a:bodyPr wrap="square" rtlCol="0">
            <a:spAutoFit/>
          </a:bodyPr>
          <a:lstStyle/>
          <a:p>
            <a:pPr algn="ctr"/>
            <a:endParaRPr lang="en-US" u="sng" dirty="0"/>
          </a:p>
          <a:p>
            <a:pPr algn="ctr"/>
            <a:endParaRPr lang="en-US" u="sng" dirty="0"/>
          </a:p>
          <a:p>
            <a:pPr algn="ctr"/>
            <a:r>
              <a:rPr lang="en-US" u="sng" dirty="0"/>
              <a:t>Blank</a:t>
            </a:r>
            <a:endParaRPr lang="en-US" b="1" u="sng" dirty="0"/>
          </a:p>
          <a:p>
            <a:pPr algn="ctr"/>
            <a:endParaRPr lang="en-US" dirty="0"/>
          </a:p>
          <a:p>
            <a:pPr algn="ctr"/>
            <a:endParaRPr lang="en-US" dirty="0"/>
          </a:p>
          <a:p>
            <a:endParaRPr lang="en-US" u="sng" dirty="0"/>
          </a:p>
          <a:p>
            <a:endParaRPr lang="en-US" dirty="0"/>
          </a:p>
          <a:p>
            <a:endParaRPr lang="en-US" dirty="0"/>
          </a:p>
          <a:p>
            <a:endParaRPr lang="en-US" dirty="0"/>
          </a:p>
          <a:p>
            <a:endParaRPr lang="en-US" dirty="0"/>
          </a:p>
        </p:txBody>
      </p:sp>
      <p:pic>
        <p:nvPicPr>
          <p:cNvPr id="5122" name="Picture 2" descr="D:\$$ Data Folder on Data Disc D\$$ Patrick Bailey\!   a_Clip Art for Energy and UFOs\! TT presentation - Fixed Papers\Forge Ahead Carto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457199"/>
            <a:ext cx="4692887" cy="5882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1374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646331"/>
          </a:xfrm>
          <a:prstGeom prst="rect">
            <a:avLst/>
          </a:prstGeom>
          <a:noFill/>
        </p:spPr>
        <p:txBody>
          <a:bodyPr wrap="square" rtlCol="0">
            <a:spAutoFit/>
          </a:bodyPr>
          <a:lstStyle/>
          <a:p>
            <a:pPr algn="ctr"/>
            <a:r>
              <a:rPr lang="en-US" u="sng" dirty="0"/>
              <a:t>Moving Right Along… UFOs</a:t>
            </a:r>
          </a:p>
          <a:p>
            <a:pPr algn="ctr"/>
            <a:r>
              <a:rPr lang="en-US" dirty="0"/>
              <a:t> </a:t>
            </a:r>
          </a:p>
        </p:txBody>
      </p:sp>
      <p:pic>
        <p:nvPicPr>
          <p:cNvPr id="4106"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206" y="1251868"/>
            <a:ext cx="7479588" cy="5225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77998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5355312"/>
          </a:xfrm>
          <a:prstGeom prst="rect">
            <a:avLst/>
          </a:prstGeom>
          <a:noFill/>
        </p:spPr>
        <p:txBody>
          <a:bodyPr wrap="square" rtlCol="0">
            <a:spAutoFit/>
          </a:bodyPr>
          <a:lstStyle/>
          <a:p>
            <a:pPr algn="ctr"/>
            <a:r>
              <a:rPr lang="en-US" b="1" u="sng" dirty="0"/>
              <a:t>UFOs - Recent Movie One Liners – For the Masses</a:t>
            </a:r>
          </a:p>
          <a:p>
            <a:pPr algn="ctr"/>
            <a:endParaRPr lang="en-US" dirty="0"/>
          </a:p>
          <a:p>
            <a:pPr algn="ctr"/>
            <a:r>
              <a:rPr lang="en-US" dirty="0"/>
              <a:t>“The universe grows smaller every day, and the threat of aggression by any group, anywhere, can no longer be tolerated. </a:t>
            </a:r>
          </a:p>
          <a:p>
            <a:pPr algn="ctr"/>
            <a:r>
              <a:rPr lang="en-US" dirty="0"/>
              <a:t>There must be security for all, or no one is secure.“ (1951) [TDTESS]</a:t>
            </a:r>
          </a:p>
          <a:p>
            <a:pPr algn="ctr"/>
            <a:endParaRPr lang="en-US" dirty="0"/>
          </a:p>
          <a:p>
            <a:pPr algn="ctr"/>
            <a:r>
              <a:rPr lang="en-US" dirty="0"/>
              <a:t>“But like you, the Krell forgot one deadly danger – </a:t>
            </a:r>
          </a:p>
          <a:p>
            <a:pPr algn="ctr"/>
            <a:r>
              <a:rPr lang="en-US" dirty="0"/>
              <a:t>their own subconscious hate and lust for destruction!“ (1956) [FP]</a:t>
            </a:r>
          </a:p>
          <a:p>
            <a:pPr algn="ctr"/>
            <a:endParaRPr lang="en-US" dirty="0"/>
          </a:p>
          <a:p>
            <a:pPr algn="ctr"/>
            <a:r>
              <a:rPr lang="en-US" dirty="0"/>
              <a:t>“We will not go quietly into the night!“ (1996) [ID]</a:t>
            </a:r>
          </a:p>
          <a:p>
            <a:pPr algn="ctr"/>
            <a:endParaRPr lang="en-US" dirty="0"/>
          </a:p>
          <a:p>
            <a:pPr algn="ctr"/>
            <a:r>
              <a:rPr lang="en-US" dirty="0"/>
              <a:t>“Five hundred years ago, everybody knew the Earth was flat, and </a:t>
            </a:r>
          </a:p>
          <a:p>
            <a:pPr algn="ctr"/>
            <a:r>
              <a:rPr lang="en-US" dirty="0"/>
              <a:t>fifteen minutes ago, you knew that humans were alone on this planet. </a:t>
            </a:r>
          </a:p>
          <a:p>
            <a:pPr algn="ctr"/>
            <a:r>
              <a:rPr lang="en-US" dirty="0"/>
              <a:t>Imagine what you'll know tomorrow.“ (1997) [MIB]</a:t>
            </a:r>
          </a:p>
          <a:p>
            <a:pPr algn="ctr"/>
            <a:endParaRPr lang="en-US" dirty="0"/>
          </a:p>
          <a:p>
            <a:pPr algn="ctr"/>
            <a:r>
              <a:rPr lang="en-US" dirty="0"/>
              <a:t>“The Enemy of My Enemy is – My Friend!” (2004) [AVP]</a:t>
            </a:r>
          </a:p>
          <a:p>
            <a:pPr algn="ctr"/>
            <a:endParaRPr lang="en-US" dirty="0"/>
          </a:p>
          <a:p>
            <a:pPr algn="ctr"/>
            <a:r>
              <a:rPr lang="en-US" dirty="0"/>
              <a:t>“This planet is dying. The human race is killing it.” (2008) [TDTESS 2]</a:t>
            </a:r>
          </a:p>
          <a:p>
            <a:pPr algn="ctr"/>
            <a:r>
              <a:rPr lang="en-US" dirty="0"/>
              <a:t> </a:t>
            </a:r>
          </a:p>
        </p:txBody>
      </p:sp>
    </p:spTree>
    <p:extLst>
      <p:ext uri="{BB962C8B-B14F-4D97-AF65-F5344CB8AC3E}">
        <p14:creationId xmlns:p14="http://schemas.microsoft.com/office/powerpoint/2010/main" val="38012096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5632311"/>
          </a:xfrm>
          <a:prstGeom prst="rect">
            <a:avLst/>
          </a:prstGeom>
          <a:noFill/>
        </p:spPr>
        <p:txBody>
          <a:bodyPr wrap="square" rtlCol="0">
            <a:spAutoFit/>
          </a:bodyPr>
          <a:lstStyle/>
          <a:p>
            <a:pPr algn="ctr"/>
            <a:r>
              <a:rPr lang="en-US" b="1" u="sng" dirty="0"/>
              <a:t>UFO Documentation of Importance</a:t>
            </a:r>
          </a:p>
          <a:p>
            <a:pPr algn="ctr"/>
            <a:endParaRPr lang="en-US" u="sng" dirty="0"/>
          </a:p>
          <a:p>
            <a:pPr algn="ctr"/>
            <a:r>
              <a:rPr lang="en-US" dirty="0"/>
              <a:t>Project Bluebook Interview On Tape! - “We were paid to debunk.”</a:t>
            </a:r>
          </a:p>
          <a:p>
            <a:pPr algn="ctr"/>
            <a:endParaRPr lang="en-US" dirty="0"/>
          </a:p>
          <a:p>
            <a:pPr algn="ctr"/>
            <a:r>
              <a:rPr lang="en-US" dirty="0"/>
              <a:t>CMS Ret. Robert Dean  - NATO Eyes-Only “An Assessment”</a:t>
            </a:r>
          </a:p>
          <a:p>
            <a:pPr algn="ctr"/>
            <a:endParaRPr lang="en-US" dirty="0"/>
          </a:p>
          <a:p>
            <a:pPr algn="ctr"/>
            <a:r>
              <a:rPr lang="en-US" dirty="0"/>
              <a:t>Billy Meier Picture Books and Videos</a:t>
            </a:r>
          </a:p>
          <a:p>
            <a:pPr algn="ctr"/>
            <a:endParaRPr lang="en-US" dirty="0"/>
          </a:p>
          <a:p>
            <a:pPr algn="ctr"/>
            <a:r>
              <a:rPr lang="en-US" dirty="0"/>
              <a:t>The Phoenix Lights – Real Witnesses</a:t>
            </a:r>
          </a:p>
          <a:p>
            <a:pPr algn="ctr"/>
            <a:r>
              <a:rPr lang="en-US" dirty="0"/>
              <a:t>Other Major Events!</a:t>
            </a:r>
          </a:p>
          <a:p>
            <a:pPr algn="ctr"/>
            <a:r>
              <a:rPr lang="en-US" dirty="0"/>
              <a:t>UFO Researchers!!!</a:t>
            </a:r>
          </a:p>
          <a:p>
            <a:pPr algn="ctr"/>
            <a:endParaRPr lang="en-US" dirty="0"/>
          </a:p>
          <a:p>
            <a:pPr algn="ctr"/>
            <a:r>
              <a:rPr lang="en-US" dirty="0"/>
              <a:t>Books and Videotapes and DVDs</a:t>
            </a:r>
          </a:p>
          <a:p>
            <a:pPr algn="ctr"/>
            <a:endParaRPr lang="en-US" u="sng" dirty="0"/>
          </a:p>
          <a:p>
            <a:pPr algn="ctr"/>
            <a:r>
              <a:rPr lang="en-US" dirty="0"/>
              <a:t>International UFO Congress [Annual 6 Day Meetings]</a:t>
            </a:r>
          </a:p>
          <a:p>
            <a:pPr algn="ctr"/>
            <a:r>
              <a:rPr lang="en-US" dirty="0"/>
              <a:t>MUFON Meetings [All the Time!]</a:t>
            </a:r>
          </a:p>
          <a:p>
            <a:pPr algn="ctr"/>
            <a:r>
              <a:rPr lang="en-US" dirty="0"/>
              <a:t>Bay Area UFO Expos [Annual 2 Days]</a:t>
            </a:r>
          </a:p>
          <a:p>
            <a:pPr algn="ctr"/>
            <a:r>
              <a:rPr lang="en-US" dirty="0"/>
              <a:t>Bay Area Conspiracy Conferences [Annual Days, O.V.]</a:t>
            </a:r>
          </a:p>
          <a:p>
            <a:pPr algn="ctr"/>
            <a:endParaRPr lang="en-US" u="sng" dirty="0"/>
          </a:p>
          <a:p>
            <a:pPr algn="ctr"/>
            <a:r>
              <a:rPr lang="en-US" u="sng" dirty="0"/>
              <a:t> </a:t>
            </a:r>
          </a:p>
        </p:txBody>
      </p:sp>
    </p:spTree>
    <p:extLst>
      <p:ext uri="{BB962C8B-B14F-4D97-AF65-F5344CB8AC3E}">
        <p14:creationId xmlns:p14="http://schemas.microsoft.com/office/powerpoint/2010/main" val="41189267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5632311"/>
          </a:xfrm>
          <a:prstGeom prst="rect">
            <a:avLst/>
          </a:prstGeom>
          <a:noFill/>
        </p:spPr>
        <p:txBody>
          <a:bodyPr wrap="square" rtlCol="0">
            <a:spAutoFit/>
          </a:bodyPr>
          <a:lstStyle/>
          <a:p>
            <a:pPr algn="ctr"/>
            <a:r>
              <a:rPr lang="en-US" b="1" u="sng" dirty="0"/>
              <a:t>UFO Documentation of Importance</a:t>
            </a:r>
          </a:p>
          <a:p>
            <a:pPr algn="ctr"/>
            <a:endParaRPr lang="en-US" u="sng" dirty="0"/>
          </a:p>
          <a:p>
            <a:pPr algn="ctr"/>
            <a:r>
              <a:rPr lang="en-US" dirty="0"/>
              <a:t>Project Bluebook Interview On Tape! - “We were paid to debunk.”</a:t>
            </a:r>
          </a:p>
          <a:p>
            <a:pPr algn="ctr"/>
            <a:endParaRPr lang="en-US" dirty="0"/>
          </a:p>
          <a:p>
            <a:pPr algn="ctr"/>
            <a:r>
              <a:rPr lang="en-US" dirty="0"/>
              <a:t>CMS Ret. Robert Dean  - NATO Eyes-Only “An Assessment”</a:t>
            </a:r>
          </a:p>
          <a:p>
            <a:pPr algn="ctr"/>
            <a:endParaRPr lang="en-US" dirty="0"/>
          </a:p>
          <a:p>
            <a:pPr algn="ctr"/>
            <a:r>
              <a:rPr lang="en-US" dirty="0"/>
              <a:t>Billy Meier Picture Books and Videos</a:t>
            </a:r>
          </a:p>
          <a:p>
            <a:pPr algn="ctr"/>
            <a:endParaRPr lang="en-US" dirty="0"/>
          </a:p>
          <a:p>
            <a:pPr algn="ctr"/>
            <a:r>
              <a:rPr lang="en-US" dirty="0"/>
              <a:t>The Phoenix Lights – Real Witnesses</a:t>
            </a:r>
          </a:p>
          <a:p>
            <a:pPr algn="ctr"/>
            <a:r>
              <a:rPr lang="en-US" dirty="0"/>
              <a:t>Other Major Events!</a:t>
            </a:r>
          </a:p>
          <a:p>
            <a:pPr algn="ctr"/>
            <a:r>
              <a:rPr lang="en-US" dirty="0"/>
              <a:t>UFO Researchers!!!</a:t>
            </a:r>
          </a:p>
          <a:p>
            <a:pPr algn="ctr"/>
            <a:endParaRPr lang="en-US" dirty="0"/>
          </a:p>
          <a:p>
            <a:pPr algn="ctr"/>
            <a:r>
              <a:rPr lang="en-US" dirty="0"/>
              <a:t>Books and Videotapes and DVDs</a:t>
            </a:r>
          </a:p>
          <a:p>
            <a:pPr algn="ctr"/>
            <a:endParaRPr lang="en-US" u="sng" dirty="0"/>
          </a:p>
          <a:p>
            <a:pPr algn="ctr"/>
            <a:r>
              <a:rPr lang="en-US" dirty="0"/>
              <a:t>International UFO Congress [Annual 6 Day Meetings]</a:t>
            </a:r>
          </a:p>
          <a:p>
            <a:pPr algn="ctr"/>
            <a:r>
              <a:rPr lang="en-US" dirty="0"/>
              <a:t>MUFON Meetings [All the Time!]</a:t>
            </a:r>
          </a:p>
          <a:p>
            <a:pPr algn="ctr"/>
            <a:r>
              <a:rPr lang="en-US" dirty="0"/>
              <a:t>Bay Area UFO Expos [Annual 2 Days]</a:t>
            </a:r>
          </a:p>
          <a:p>
            <a:pPr algn="ctr"/>
            <a:r>
              <a:rPr lang="en-US" dirty="0"/>
              <a:t>Bay Area Conspiracy Conferences [Annual Days, O.V.]</a:t>
            </a:r>
          </a:p>
          <a:p>
            <a:pPr algn="ctr"/>
            <a:endParaRPr lang="en-US" u="sng" dirty="0"/>
          </a:p>
          <a:p>
            <a:pPr algn="ctr"/>
            <a:r>
              <a:rPr lang="en-US" u="sng" dirty="0"/>
              <a:t> </a:t>
            </a:r>
          </a:p>
        </p:txBody>
      </p:sp>
    </p:spTree>
    <p:extLst>
      <p:ext uri="{BB962C8B-B14F-4D97-AF65-F5344CB8AC3E}">
        <p14:creationId xmlns:p14="http://schemas.microsoft.com/office/powerpoint/2010/main" val="22857243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5355312"/>
          </a:xfrm>
          <a:prstGeom prst="rect">
            <a:avLst/>
          </a:prstGeom>
          <a:noFill/>
        </p:spPr>
        <p:txBody>
          <a:bodyPr wrap="square" rtlCol="0">
            <a:spAutoFit/>
          </a:bodyPr>
          <a:lstStyle/>
          <a:p>
            <a:pPr algn="ctr"/>
            <a:r>
              <a:rPr lang="en-US" u="sng" dirty="0"/>
              <a:t>Billy Meier (1970s)</a:t>
            </a:r>
          </a:p>
          <a:p>
            <a:pPr algn="ctr"/>
            <a:endParaRPr lang="en-US" dirty="0"/>
          </a:p>
          <a:p>
            <a:pPr algn="ctr"/>
            <a:r>
              <a:rPr lang="en-US" dirty="0"/>
              <a:t>One Armed Man with an Older Camera</a:t>
            </a:r>
          </a:p>
          <a:p>
            <a:pPr algn="ctr"/>
            <a:endParaRPr lang="en-US" dirty="0"/>
          </a:p>
          <a:p>
            <a:pPr marL="285750" indent="-285750" algn="ctr">
              <a:buFont typeface="Wingdings" panose="05000000000000000000" pitchFamily="2" charset="2"/>
              <a:buChar char="§"/>
            </a:pPr>
            <a:r>
              <a:rPr lang="en-US" dirty="0"/>
              <a:t>Many Pictures</a:t>
            </a:r>
          </a:p>
          <a:p>
            <a:pPr marL="285750" indent="-285750" algn="ctr">
              <a:buFont typeface="Wingdings" panose="05000000000000000000" pitchFamily="2" charset="2"/>
              <a:buChar char="§"/>
            </a:pPr>
            <a:r>
              <a:rPr lang="en-US" dirty="0"/>
              <a:t>Some Videos</a:t>
            </a:r>
          </a:p>
          <a:p>
            <a:pPr marL="285750" indent="-285750" algn="ctr">
              <a:buFont typeface="Wingdings" panose="05000000000000000000" pitchFamily="2" charset="2"/>
              <a:buChar char="§"/>
            </a:pPr>
            <a:r>
              <a:rPr lang="en-US" dirty="0"/>
              <a:t>Many Critics</a:t>
            </a:r>
          </a:p>
          <a:p>
            <a:pPr marL="285750" indent="-285750" algn="ctr">
              <a:buFont typeface="Wingdings" panose="05000000000000000000" pitchFamily="2" charset="2"/>
              <a:buChar char="§"/>
            </a:pPr>
            <a:r>
              <a:rPr lang="en-US" dirty="0"/>
              <a:t>Many Visitors</a:t>
            </a:r>
          </a:p>
          <a:p>
            <a:pPr marL="285750" indent="-285750" algn="ctr">
              <a:buFont typeface="Wingdings" panose="05000000000000000000" pitchFamily="2" charset="2"/>
              <a:buChar char="§"/>
            </a:pPr>
            <a:r>
              <a:rPr lang="en-US" dirty="0"/>
              <a:t>Many Supporters</a:t>
            </a:r>
          </a:p>
          <a:p>
            <a:pPr algn="ctr"/>
            <a:endParaRPr lang="en-US" dirty="0"/>
          </a:p>
          <a:p>
            <a:pPr marL="285750" indent="-285750" algn="ctr">
              <a:buFont typeface="Wingdings" panose="05000000000000000000" pitchFamily="2" charset="2"/>
              <a:buChar char="Ø"/>
            </a:pPr>
            <a:r>
              <a:rPr lang="en-US" u="sng" dirty="0"/>
              <a:t>My Conclusions</a:t>
            </a:r>
            <a:endParaRPr lang="en-US" dirty="0"/>
          </a:p>
          <a:p>
            <a:pPr algn="ctr"/>
            <a:r>
              <a:rPr lang="en-US" dirty="0"/>
              <a:t>Photos were mixed: </a:t>
            </a:r>
          </a:p>
          <a:p>
            <a:pPr algn="ctr"/>
            <a:r>
              <a:rPr lang="en-US" dirty="0"/>
              <a:t>His Real Ones, plus Models, and Overt Fakes by Others.</a:t>
            </a:r>
          </a:p>
          <a:p>
            <a:pPr algn="ctr"/>
            <a:r>
              <a:rPr lang="en-US" dirty="0"/>
              <a:t>All scientific investigators that have visited there have believed him!</a:t>
            </a:r>
          </a:p>
          <a:p>
            <a:pPr algn="ctr"/>
            <a:r>
              <a:rPr lang="en-US" dirty="0"/>
              <a:t>Many pictures could ABSOLUTELY NOT be faked!!!</a:t>
            </a:r>
          </a:p>
          <a:p>
            <a:pPr algn="ctr"/>
            <a:r>
              <a:rPr lang="en-US" dirty="0"/>
              <a:t>Light (spectral) analyses of some photos confirm real objects (Jim Dilettoso).</a:t>
            </a:r>
          </a:p>
          <a:p>
            <a:pPr algn="ctr"/>
            <a:r>
              <a:rPr lang="en-US" dirty="0"/>
              <a:t>Swiss Air Force Jets and Radar Tracks Do Not Lie.</a:t>
            </a:r>
          </a:p>
          <a:p>
            <a:pPr algn="ctr"/>
            <a:r>
              <a:rPr lang="en-US" dirty="0"/>
              <a:t>Infrared Photo Analysis Does Not Lie!</a:t>
            </a:r>
          </a:p>
          <a:p>
            <a:pPr algn="ctr"/>
            <a:r>
              <a:rPr lang="en-US" dirty="0"/>
              <a:t> </a:t>
            </a:r>
          </a:p>
        </p:txBody>
      </p:sp>
    </p:spTree>
    <p:extLst>
      <p:ext uri="{BB962C8B-B14F-4D97-AF65-F5344CB8AC3E}">
        <p14:creationId xmlns:p14="http://schemas.microsoft.com/office/powerpoint/2010/main" val="42737702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923330"/>
          </a:xfrm>
          <a:prstGeom prst="rect">
            <a:avLst/>
          </a:prstGeom>
          <a:noFill/>
        </p:spPr>
        <p:txBody>
          <a:bodyPr wrap="square" rtlCol="0">
            <a:spAutoFit/>
          </a:bodyPr>
          <a:lstStyle/>
          <a:p>
            <a:pPr algn="ctr"/>
            <a:r>
              <a:rPr lang="en-US" dirty="0"/>
              <a:t>Billy Meier –Photo Books 1 &amp; 2</a:t>
            </a:r>
          </a:p>
          <a:p>
            <a:pPr algn="ctr"/>
            <a:endParaRPr lang="en-US" dirty="0"/>
          </a:p>
          <a:p>
            <a:pPr algn="ctr"/>
            <a:r>
              <a:rPr lang="en-US" dirty="0"/>
              <a:t> </a:t>
            </a:r>
          </a:p>
        </p:txBody>
      </p:sp>
      <p:pic>
        <p:nvPicPr>
          <p:cNvPr id="15362" name="Picture 2" descr="D:\$$ Data Folder on Data Disc D\$$ Patrick Bailey\!   a_Clip Art for Energy and UFOs\! TT Presentation - Fixed Pics\UFO Contact From The Pleiades Vol 1 Fu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7917" y="1360503"/>
            <a:ext cx="5008166" cy="4811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77029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1" y="685801"/>
            <a:ext cx="7315199" cy="1200329"/>
          </a:xfrm>
          <a:prstGeom prst="rect">
            <a:avLst/>
          </a:prstGeom>
          <a:noFill/>
        </p:spPr>
        <p:txBody>
          <a:bodyPr wrap="square" rtlCol="0">
            <a:spAutoFit/>
          </a:bodyPr>
          <a:lstStyle/>
          <a:p>
            <a:pPr algn="ctr"/>
            <a:r>
              <a:rPr lang="en-US" dirty="0"/>
              <a:t>Billy Meier Lots of Photos Online – Michael Horn US Rep. for Billy</a:t>
            </a:r>
          </a:p>
          <a:p>
            <a:pPr algn="ctr"/>
            <a:endParaRPr lang="en-US" dirty="0"/>
          </a:p>
          <a:p>
            <a:pPr algn="ctr"/>
            <a:r>
              <a:rPr lang="en-US" dirty="0">
                <a:hlinkClick r:id="rId2"/>
              </a:rPr>
              <a:t>http://www.theyfly.com/photos/photos.htm</a:t>
            </a:r>
            <a:endParaRPr lang="en-US" dirty="0"/>
          </a:p>
          <a:p>
            <a:pPr algn="ctr"/>
            <a:r>
              <a:rPr lang="en-US" dirty="0"/>
              <a: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225" y="1828800"/>
            <a:ext cx="6305550" cy="427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0678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685801"/>
            <a:ext cx="8229599" cy="5355312"/>
          </a:xfrm>
          <a:prstGeom prst="rect">
            <a:avLst/>
          </a:prstGeom>
          <a:noFill/>
        </p:spPr>
        <p:txBody>
          <a:bodyPr wrap="square" rtlCol="0">
            <a:spAutoFit/>
          </a:bodyPr>
          <a:lstStyle/>
          <a:p>
            <a:pPr algn="ctr"/>
            <a:r>
              <a:rPr lang="en-US" b="1" u="sng" dirty="0"/>
              <a:t>CMS Ret. Robert Dean  - NATO “An Assessment”</a:t>
            </a:r>
          </a:p>
          <a:p>
            <a:pPr algn="ctr"/>
            <a:endParaRPr lang="en-US" dirty="0"/>
          </a:p>
          <a:p>
            <a:pPr algn="ctr"/>
            <a:r>
              <a:rPr lang="en-US" dirty="0"/>
              <a:t>His Last Assignment – NATO HQ – Paris, France</a:t>
            </a:r>
          </a:p>
          <a:p>
            <a:pPr algn="ctr"/>
            <a:r>
              <a:rPr lang="en-US" dirty="0"/>
              <a:t>Cosmic TS Report in the Safe – 1963!</a:t>
            </a:r>
          </a:p>
          <a:p>
            <a:pPr algn="ctr"/>
            <a:r>
              <a:rPr lang="en-US" dirty="0"/>
              <a:t>- Eyes Only -</a:t>
            </a:r>
          </a:p>
          <a:p>
            <a:pPr algn="ctr"/>
            <a:r>
              <a:rPr lang="en-US" dirty="0"/>
              <a:t>NATO Investigating many UFOs flying out of Russia, over Europe, over Iceland</a:t>
            </a:r>
          </a:p>
          <a:p>
            <a:pPr algn="ctr"/>
            <a:r>
              <a:rPr lang="en-US" dirty="0"/>
              <a:t>USA would not tell – UK would not tell – So NATO did its own Study!</a:t>
            </a:r>
          </a:p>
          <a:p>
            <a:pPr algn="ctr"/>
            <a:endParaRPr lang="en-US" dirty="0"/>
          </a:p>
          <a:p>
            <a:pPr algn="ctr"/>
            <a:r>
              <a:rPr lang="en-US" u="sng" dirty="0"/>
              <a:t>Results</a:t>
            </a:r>
          </a:p>
          <a:p>
            <a:pPr algn="ctr"/>
            <a:endParaRPr lang="en-US" u="sng" dirty="0"/>
          </a:p>
          <a:p>
            <a:pPr algn="ctr"/>
            <a:r>
              <a:rPr lang="en-US" u="sng" dirty="0"/>
              <a:t>Many types and shapes of UFO craft.</a:t>
            </a:r>
          </a:p>
          <a:p>
            <a:pPr algn="ctr"/>
            <a:r>
              <a:rPr lang="en-US" u="sng" dirty="0"/>
              <a:t>Many types of ETs – OVER 50!</a:t>
            </a:r>
          </a:p>
          <a:p>
            <a:pPr algn="ctr"/>
            <a:r>
              <a:rPr lang="en-US" u="sng" dirty="0"/>
              <a:t>We are being visited and we are being watched.</a:t>
            </a:r>
          </a:p>
          <a:p>
            <a:pPr algn="ctr"/>
            <a:endParaRPr lang="en-US" dirty="0"/>
          </a:p>
          <a:p>
            <a:pPr algn="ctr"/>
            <a:r>
              <a:rPr lang="en-US" dirty="0"/>
              <a:t>[My analogy is of being on a freeway bridge, and you see:</a:t>
            </a:r>
          </a:p>
          <a:p>
            <a:pPr algn="ctr"/>
            <a:r>
              <a:rPr lang="en-US" dirty="0"/>
              <a:t>Different cars, different drivers, and different agendas…]</a:t>
            </a:r>
          </a:p>
          <a:p>
            <a:pPr algn="ctr"/>
            <a:endParaRPr lang="en-US" dirty="0"/>
          </a:p>
          <a:p>
            <a:pPr algn="ctr"/>
            <a:r>
              <a:rPr lang="en-US" u="sng" dirty="0"/>
              <a:t>It is time to chose a side.</a:t>
            </a:r>
            <a:endParaRPr lang="en-US" dirty="0"/>
          </a:p>
          <a:p>
            <a:pPr algn="ctr"/>
            <a:r>
              <a:rPr lang="en-US" dirty="0"/>
              <a:t> </a:t>
            </a:r>
          </a:p>
        </p:txBody>
      </p:sp>
    </p:spTree>
    <p:extLst>
      <p:ext uri="{BB962C8B-B14F-4D97-AF65-F5344CB8AC3E}">
        <p14:creationId xmlns:p14="http://schemas.microsoft.com/office/powerpoint/2010/main" val="32021838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1352</TotalTime>
  <Words>7693</Words>
  <Application>Microsoft Office PowerPoint</Application>
  <PresentationFormat>On-screen Show (4:3)</PresentationFormat>
  <Paragraphs>1912</Paragraphs>
  <Slides>191</Slides>
  <Notes>2</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191</vt:i4>
      </vt:variant>
    </vt:vector>
  </HeadingPairs>
  <TitlesOfParts>
    <vt:vector size="196" baseType="lpstr">
      <vt:lpstr>Arial</vt:lpstr>
      <vt:lpstr>Calibri</vt:lpstr>
      <vt:lpstr>Courier New</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dc:creator>
  <cp:lastModifiedBy>Patrick Bailey</cp:lastModifiedBy>
  <cp:revision>685</cp:revision>
  <dcterms:created xsi:type="dcterms:W3CDTF">2014-09-24T06:58:59Z</dcterms:created>
  <dcterms:modified xsi:type="dcterms:W3CDTF">2018-07-16T22:47:47Z</dcterms:modified>
</cp:coreProperties>
</file>